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0" r:id="rId3"/>
    <p:sldId id="261" r:id="rId4"/>
    <p:sldId id="268" r:id="rId5"/>
    <p:sldId id="281" r:id="rId6"/>
    <p:sldId id="282" r:id="rId7"/>
    <p:sldId id="283" r:id="rId8"/>
    <p:sldId id="272" r:id="rId9"/>
    <p:sldId id="264"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C2D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61" autoAdjust="0"/>
    <p:restoredTop sz="95838"/>
  </p:normalViewPr>
  <p:slideViewPr>
    <p:cSldViewPr snapToGrid="0">
      <p:cViewPr varScale="1">
        <p:scale>
          <a:sx n="145" d="100"/>
          <a:sy n="145" d="100"/>
        </p:scale>
        <p:origin x="200" y="19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s Mårtensson" userId="93dd3563-179b-46b6-a88f-d87e71ded687" providerId="ADAL" clId="{2C061F68-2695-AA4D-933D-27999E93806B}"/>
    <pc:docChg chg="undo custSel delSld modSld">
      <pc:chgData name="Lars Mårtensson" userId="93dd3563-179b-46b6-a88f-d87e71ded687" providerId="ADAL" clId="{2C061F68-2695-AA4D-933D-27999E93806B}" dt="2024-08-07T12:37:00.014" v="138" actId="20577"/>
      <pc:docMkLst>
        <pc:docMk/>
      </pc:docMkLst>
      <pc:sldChg chg="del">
        <pc:chgData name="Lars Mårtensson" userId="93dd3563-179b-46b6-a88f-d87e71ded687" providerId="ADAL" clId="{2C061F68-2695-AA4D-933D-27999E93806B}" dt="2024-08-07T12:11:55.701" v="0" actId="2696"/>
        <pc:sldMkLst>
          <pc:docMk/>
          <pc:sldMk cId="1007563857" sldId="256"/>
        </pc:sldMkLst>
      </pc:sldChg>
      <pc:sldChg chg="modSp mod">
        <pc:chgData name="Lars Mårtensson" userId="93dd3563-179b-46b6-a88f-d87e71ded687" providerId="ADAL" clId="{2C061F68-2695-AA4D-933D-27999E93806B}" dt="2024-08-07T12:15:38.157" v="43" actId="1076"/>
        <pc:sldMkLst>
          <pc:docMk/>
          <pc:sldMk cId="1089019870" sldId="258"/>
        </pc:sldMkLst>
        <pc:spChg chg="mod">
          <ac:chgData name="Lars Mårtensson" userId="93dd3563-179b-46b6-a88f-d87e71ded687" providerId="ADAL" clId="{2C061F68-2695-AA4D-933D-27999E93806B}" dt="2024-08-07T12:12:54.139" v="4" actId="20577"/>
          <ac:spMkLst>
            <pc:docMk/>
            <pc:sldMk cId="1089019870" sldId="258"/>
            <ac:spMk id="3" creationId="{747A8687-52C3-4C96-8820-ACA132318B70}"/>
          </ac:spMkLst>
        </pc:spChg>
        <pc:spChg chg="mod">
          <ac:chgData name="Lars Mårtensson" userId="93dd3563-179b-46b6-a88f-d87e71ded687" providerId="ADAL" clId="{2C061F68-2695-AA4D-933D-27999E93806B}" dt="2024-08-07T12:15:37.704" v="42" actId="20577"/>
          <ac:spMkLst>
            <pc:docMk/>
            <pc:sldMk cId="1089019870" sldId="258"/>
            <ac:spMk id="13" creationId="{AA3BBC7F-FC45-4508-A4F3-CB412526E3B6}"/>
          </ac:spMkLst>
        </pc:spChg>
        <pc:picChg chg="mod">
          <ac:chgData name="Lars Mårtensson" userId="93dd3563-179b-46b6-a88f-d87e71ded687" providerId="ADAL" clId="{2C061F68-2695-AA4D-933D-27999E93806B}" dt="2024-08-07T12:15:38.157" v="43" actId="1076"/>
          <ac:picMkLst>
            <pc:docMk/>
            <pc:sldMk cId="1089019870" sldId="258"/>
            <ac:picMk id="5" creationId="{EE7119E6-BD73-4C21-B495-FD86294EDB2A}"/>
          </ac:picMkLst>
        </pc:picChg>
      </pc:sldChg>
      <pc:sldChg chg="modSp mod">
        <pc:chgData name="Lars Mårtensson" userId="93dd3563-179b-46b6-a88f-d87e71ded687" providerId="ADAL" clId="{2C061F68-2695-AA4D-933D-27999E93806B}" dt="2024-08-07T12:16:42.676" v="45" actId="27636"/>
        <pc:sldMkLst>
          <pc:docMk/>
          <pc:sldMk cId="1110580731" sldId="261"/>
        </pc:sldMkLst>
        <pc:spChg chg="mod">
          <ac:chgData name="Lars Mårtensson" userId="93dd3563-179b-46b6-a88f-d87e71ded687" providerId="ADAL" clId="{2C061F68-2695-AA4D-933D-27999E93806B}" dt="2024-08-07T12:16:42.676" v="45" actId="27636"/>
          <ac:spMkLst>
            <pc:docMk/>
            <pc:sldMk cId="1110580731" sldId="261"/>
            <ac:spMk id="3" creationId="{37A61F38-68A3-43A4-AA0D-B57CD558F9B5}"/>
          </ac:spMkLst>
        </pc:spChg>
      </pc:sldChg>
      <pc:sldChg chg="delSp modSp mod">
        <pc:chgData name="Lars Mårtensson" userId="93dd3563-179b-46b6-a88f-d87e71ded687" providerId="ADAL" clId="{2C061F68-2695-AA4D-933D-27999E93806B}" dt="2024-08-07T12:19:47.244" v="136" actId="14100"/>
        <pc:sldMkLst>
          <pc:docMk/>
          <pc:sldMk cId="3525552544" sldId="264"/>
        </pc:sldMkLst>
        <pc:spChg chg="mod">
          <ac:chgData name="Lars Mårtensson" userId="93dd3563-179b-46b6-a88f-d87e71ded687" providerId="ADAL" clId="{2C061F68-2695-AA4D-933D-27999E93806B}" dt="2024-08-07T12:19:43.626" v="135" actId="20577"/>
          <ac:spMkLst>
            <pc:docMk/>
            <pc:sldMk cId="3525552544" sldId="264"/>
            <ac:spMk id="6" creationId="{BAA0F196-5A97-46A5-B031-C0899E2FDA48}"/>
          </ac:spMkLst>
        </pc:spChg>
        <pc:spChg chg="mod">
          <ac:chgData name="Lars Mårtensson" userId="93dd3563-179b-46b6-a88f-d87e71ded687" providerId="ADAL" clId="{2C061F68-2695-AA4D-933D-27999E93806B}" dt="2024-08-07T12:19:47.244" v="136" actId="14100"/>
          <ac:spMkLst>
            <pc:docMk/>
            <pc:sldMk cId="3525552544" sldId="264"/>
            <ac:spMk id="9" creationId="{F160AD88-60D0-4653-BF53-B079D8810561}"/>
          </ac:spMkLst>
        </pc:spChg>
        <pc:spChg chg="del">
          <ac:chgData name="Lars Mårtensson" userId="93dd3563-179b-46b6-a88f-d87e71ded687" providerId="ADAL" clId="{2C061F68-2695-AA4D-933D-27999E93806B}" dt="2024-08-07T12:19:37.389" v="127" actId="478"/>
          <ac:spMkLst>
            <pc:docMk/>
            <pc:sldMk cId="3525552544" sldId="264"/>
            <ac:spMk id="13" creationId="{54A59342-4570-4BAE-883F-1CF4A90C106B}"/>
          </ac:spMkLst>
        </pc:spChg>
      </pc:sldChg>
      <pc:sldChg chg="modSp mod">
        <pc:chgData name="Lars Mårtensson" userId="93dd3563-179b-46b6-a88f-d87e71ded687" providerId="ADAL" clId="{2C061F68-2695-AA4D-933D-27999E93806B}" dt="2024-08-07T12:19:01.899" v="72" actId="20577"/>
        <pc:sldMkLst>
          <pc:docMk/>
          <pc:sldMk cId="2077354150" sldId="272"/>
        </pc:sldMkLst>
        <pc:spChg chg="mod">
          <ac:chgData name="Lars Mårtensson" userId="93dd3563-179b-46b6-a88f-d87e71ded687" providerId="ADAL" clId="{2C061F68-2695-AA4D-933D-27999E93806B}" dt="2024-08-07T12:19:01.899" v="72" actId="20577"/>
          <ac:spMkLst>
            <pc:docMk/>
            <pc:sldMk cId="2077354150" sldId="272"/>
            <ac:spMk id="14" creationId="{3700221E-0C52-41B5-85BF-A7397E574088}"/>
          </ac:spMkLst>
        </pc:spChg>
      </pc:sldChg>
      <pc:sldChg chg="modSp mod">
        <pc:chgData name="Lars Mårtensson" userId="93dd3563-179b-46b6-a88f-d87e71ded687" providerId="ADAL" clId="{2C061F68-2695-AA4D-933D-27999E93806B}" dt="2024-08-07T12:37:00.014" v="138" actId="20577"/>
        <pc:sldMkLst>
          <pc:docMk/>
          <pc:sldMk cId="544289329" sldId="281"/>
        </pc:sldMkLst>
        <pc:spChg chg="mod">
          <ac:chgData name="Lars Mårtensson" userId="93dd3563-179b-46b6-a88f-d87e71ded687" providerId="ADAL" clId="{2C061F68-2695-AA4D-933D-27999E93806B}" dt="2024-08-07T12:37:00.014" v="138" actId="20577"/>
          <ac:spMkLst>
            <pc:docMk/>
            <pc:sldMk cId="544289329" sldId="281"/>
            <ac:spMk id="11" creationId="{4B74DBAE-237D-40AA-BA14-873058A6F29D}"/>
          </ac:spMkLst>
        </pc:spChg>
      </pc:sldChg>
      <pc:sldChg chg="modSp mod">
        <pc:chgData name="Lars Mårtensson" userId="93dd3563-179b-46b6-a88f-d87e71ded687" providerId="ADAL" clId="{2C061F68-2695-AA4D-933D-27999E93806B}" dt="2024-08-07T12:17:44.855" v="52" actId="20577"/>
        <pc:sldMkLst>
          <pc:docMk/>
          <pc:sldMk cId="3507152894" sldId="282"/>
        </pc:sldMkLst>
        <pc:spChg chg="mod">
          <ac:chgData name="Lars Mårtensson" userId="93dd3563-179b-46b6-a88f-d87e71ded687" providerId="ADAL" clId="{2C061F68-2695-AA4D-933D-27999E93806B}" dt="2024-08-07T12:17:44.855" v="52" actId="20577"/>
          <ac:spMkLst>
            <pc:docMk/>
            <pc:sldMk cId="3507152894" sldId="282"/>
            <ac:spMk id="11" creationId="{4B74DBAE-237D-40AA-BA14-873058A6F29D}"/>
          </ac:spMkLst>
        </pc:spChg>
      </pc:sldChg>
      <pc:sldChg chg="modSp mod">
        <pc:chgData name="Lars Mårtensson" userId="93dd3563-179b-46b6-a88f-d87e71ded687" providerId="ADAL" clId="{2C061F68-2695-AA4D-933D-27999E93806B}" dt="2024-08-07T12:18:33.939" v="56" actId="20577"/>
        <pc:sldMkLst>
          <pc:docMk/>
          <pc:sldMk cId="989404429" sldId="283"/>
        </pc:sldMkLst>
        <pc:spChg chg="mod">
          <ac:chgData name="Lars Mårtensson" userId="93dd3563-179b-46b6-a88f-d87e71ded687" providerId="ADAL" clId="{2C061F68-2695-AA4D-933D-27999E93806B}" dt="2024-08-07T12:18:33.939" v="56" actId="20577"/>
          <ac:spMkLst>
            <pc:docMk/>
            <pc:sldMk cId="989404429" sldId="283"/>
            <ac:spMk id="11" creationId="{4B74DBAE-237D-40AA-BA14-873058A6F29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8/7/24</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980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8/7/24</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7225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8/7/24</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8966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8/7/24</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197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8/7/24</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612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8/7/24</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5961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8/7/24</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533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8/7/24</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74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8/7/24</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340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8/7/24</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7534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8/7/24</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880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8/7/24</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20265253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vit&#10;&#10;Automatiskt genererad beskrivning">
            <a:extLst>
              <a:ext uri="{FF2B5EF4-FFF2-40B4-BE49-F238E27FC236}">
                <a16:creationId xmlns:a16="http://schemas.microsoft.com/office/drawing/2014/main" id="{EE7119E6-BD73-4C21-B495-FD86294EDB2A}"/>
              </a:ext>
            </a:extLst>
          </p:cNvPr>
          <p:cNvPicPr>
            <a:picLocks noChangeAspect="1"/>
          </p:cNvPicPr>
          <p:nvPr/>
        </p:nvPicPr>
        <p:blipFill rotWithShape="1">
          <a:blip r:embed="rId2">
            <a:extLst>
              <a:ext uri="{28A0092B-C50C-407E-A947-70E740481C1C}">
                <a14:useLocalDpi xmlns:a14="http://schemas.microsoft.com/office/drawing/2010/main" val="0"/>
              </a:ext>
            </a:extLst>
          </a:blip>
          <a:srcRect l="25"/>
          <a:stretch/>
        </p:blipFill>
        <p:spPr>
          <a:xfrm>
            <a:off x="7663" y="10"/>
            <a:ext cx="12188932" cy="6857990"/>
          </a:xfrm>
          <a:prstGeom prst="rect">
            <a:avLst/>
          </a:prstGeom>
        </p:spPr>
      </p:pic>
      <p:sp>
        <p:nvSpPr>
          <p:cNvPr id="12" name="Rectangle 11">
            <a:extLst>
              <a:ext uri="{FF2B5EF4-FFF2-40B4-BE49-F238E27FC236}">
                <a16:creationId xmlns:a16="http://schemas.microsoft.com/office/drawing/2014/main" id="{1EF86BFA-9133-4F6B-98BE-1CBB87EB6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bg1">
                  <a:alpha val="23000"/>
                </a:schemeClr>
              </a:gs>
              <a:gs pos="0">
                <a:schemeClr val="bg1">
                  <a:alpha val="0"/>
                </a:scheme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69C1A96-72D2-4844-92F3-3DB232133F17}"/>
              </a:ext>
            </a:extLst>
          </p:cNvPr>
          <p:cNvSpPr>
            <a:spLocks noGrp="1"/>
          </p:cNvSpPr>
          <p:nvPr>
            <p:ph type="ctrTitle"/>
          </p:nvPr>
        </p:nvSpPr>
        <p:spPr>
          <a:xfrm>
            <a:off x="-2307" y="359622"/>
            <a:ext cx="12186644" cy="646786"/>
          </a:xfrm>
        </p:spPr>
        <p:txBody>
          <a:bodyPr anchor="b">
            <a:normAutofit fontScale="90000"/>
          </a:bodyPr>
          <a:lstStyle/>
          <a:p>
            <a:r>
              <a:rPr lang="sv-SE" sz="4400" dirty="0">
                <a:solidFill>
                  <a:srgbClr val="FF3399"/>
                </a:solidFill>
                <a:latin typeface="Gloss And Bloom" pitchFamily="2" charset="0"/>
                <a:cs typeface="Arial" panose="020B0604020202020204" pitchFamily="34" charset="0"/>
              </a:rPr>
              <a:t>Om IBF Falun Utveckling </a:t>
            </a:r>
          </a:p>
        </p:txBody>
      </p:sp>
      <p:sp>
        <p:nvSpPr>
          <p:cNvPr id="3" name="Underrubrik 2">
            <a:extLst>
              <a:ext uri="{FF2B5EF4-FFF2-40B4-BE49-F238E27FC236}">
                <a16:creationId xmlns:a16="http://schemas.microsoft.com/office/drawing/2014/main" id="{747A8687-52C3-4C96-8820-ACA132318B70}"/>
              </a:ext>
            </a:extLst>
          </p:cNvPr>
          <p:cNvSpPr>
            <a:spLocks noGrp="1"/>
          </p:cNvSpPr>
          <p:nvPr>
            <p:ph type="subTitle" idx="1"/>
          </p:nvPr>
        </p:nvSpPr>
        <p:spPr>
          <a:xfrm>
            <a:off x="461754" y="1092228"/>
            <a:ext cx="5147960" cy="5082804"/>
          </a:xfrm>
        </p:spPr>
        <p:txBody>
          <a:bodyPr>
            <a:noAutofit/>
          </a:bodyPr>
          <a:lstStyle/>
          <a:p>
            <a:pPr algn="l"/>
            <a:r>
              <a:rPr lang="sv-SE" sz="1100" dirty="0">
                <a:latin typeface="Arial" panose="020B0604020202020204" pitchFamily="34" charset="0"/>
                <a:cs typeface="Arial" panose="020B0604020202020204" pitchFamily="34" charset="0"/>
              </a:rPr>
              <a:t>Ungdomsföreningen bildades 2004 efter det att ungdomssektionen tagit beslutet att bli en egen juridisk idrottsförening.  På den tiden tillät inte regelverket att en förening hade mer än ett seniorlag vilket innebar att alla spelare som kom upp i ålder för att spela seniorinnebandy var tvungna att byta förening om man inte tog plats i IBF Faluns A-lag som spelade i högsta serien.</a:t>
            </a:r>
          </a:p>
          <a:p>
            <a:pPr algn="l"/>
            <a:r>
              <a:rPr lang="sv-SE" sz="1100" dirty="0">
                <a:latin typeface="Arial" panose="020B0604020202020204" pitchFamily="34" charset="0"/>
                <a:cs typeface="Arial" panose="020B0604020202020204" pitchFamily="34" charset="0"/>
              </a:rPr>
              <a:t>Därför togs ett beslut att starta IBF Falun Ungdom för att kunna låta alla dessa duktiga seniorspelare få fortsätta spela innebandy och bedriva en egen seniorverksamhet.</a:t>
            </a:r>
          </a:p>
          <a:p>
            <a:pPr algn="l"/>
            <a:r>
              <a:rPr lang="sv-SE" sz="1100" dirty="0">
                <a:latin typeface="Arial" panose="020B0604020202020204" pitchFamily="34" charset="0"/>
                <a:cs typeface="Arial" panose="020B0604020202020204" pitchFamily="34" charset="0"/>
              </a:rPr>
              <a:t>Senare år 2020 så gjordes IBF Falun Ungdom om till IBF Falun Utveckling.</a:t>
            </a:r>
          </a:p>
          <a:p>
            <a:pPr algn="l"/>
            <a:r>
              <a:rPr lang="sv-SE" sz="1100" dirty="0">
                <a:latin typeface="Arial" panose="020B0604020202020204" pitchFamily="34" charset="0"/>
                <a:cs typeface="Arial" panose="020B0604020202020204" pitchFamily="34" charset="0"/>
              </a:rPr>
              <a:t>Där är vi nu, vi är ett sammarbetslag till IBF Falun Elit.</a:t>
            </a:r>
          </a:p>
          <a:p>
            <a:pPr algn="l"/>
            <a:r>
              <a:rPr lang="sv-SE" sz="1100" dirty="0">
                <a:latin typeface="Arial" panose="020B0604020202020204" pitchFamily="34" charset="0"/>
                <a:cs typeface="Arial" panose="020B0604020202020204" pitchFamily="34" charset="0"/>
              </a:rPr>
              <a:t>Vi vill skapa Sveriges bästa utvecklingsmiljö för unga killar och tjejer och därmed fortsätta vara en ledande innebandystad som alltid är med och spelar om de ädlaste medaljerna.</a:t>
            </a:r>
          </a:p>
          <a:p>
            <a:pPr algn="l"/>
            <a:endParaRPr lang="sv-SE" sz="1100" dirty="0">
              <a:latin typeface="Arial" panose="020B0604020202020204" pitchFamily="34" charset="0"/>
              <a:cs typeface="Arial" panose="020B0604020202020204" pitchFamily="34" charset="0"/>
            </a:endParaRPr>
          </a:p>
          <a:p>
            <a:pPr algn="l"/>
            <a:r>
              <a:rPr lang="sv-SE" sz="1100" dirty="0">
                <a:latin typeface="Arial" panose="020B0604020202020204" pitchFamily="34" charset="0"/>
                <a:cs typeface="Arial" panose="020B0604020202020204" pitchFamily="34" charset="0"/>
              </a:rPr>
              <a:t>I dagsläget är vi ca 130 spelare i föreningen. </a:t>
            </a:r>
          </a:p>
          <a:p>
            <a:pPr algn="l"/>
            <a:r>
              <a:rPr lang="sv-SE" sz="1100" dirty="0">
                <a:latin typeface="Arial" panose="020B0604020202020204" pitchFamily="34" charset="0"/>
                <a:cs typeface="Arial" panose="020B0604020202020204" pitchFamily="34" charset="0"/>
              </a:rPr>
              <a:t>Vi jobbar med nivå anpassade träningsgrupper, de olika </a:t>
            </a:r>
            <a:r>
              <a:rPr lang="sv-SE" sz="1100" dirty="0" err="1">
                <a:latin typeface="Arial" panose="020B0604020202020204" pitchFamily="34" charset="0"/>
                <a:cs typeface="Arial" panose="020B0604020202020204" pitchFamily="34" charset="0"/>
              </a:rPr>
              <a:t>matchlagen</a:t>
            </a:r>
            <a:r>
              <a:rPr lang="sv-SE" sz="1100" dirty="0">
                <a:latin typeface="Arial" panose="020B0604020202020204" pitchFamily="34" charset="0"/>
                <a:cs typeface="Arial" panose="020B0604020202020204" pitchFamily="34" charset="0"/>
              </a:rPr>
              <a:t> som finns är följande:</a:t>
            </a:r>
          </a:p>
        </p:txBody>
      </p:sp>
      <p:sp>
        <p:nvSpPr>
          <p:cNvPr id="13" name="textruta 12">
            <a:extLst>
              <a:ext uri="{FF2B5EF4-FFF2-40B4-BE49-F238E27FC236}">
                <a16:creationId xmlns:a16="http://schemas.microsoft.com/office/drawing/2014/main" id="{AA3BBC7F-FC45-4508-A4F3-CB412526E3B6}"/>
              </a:ext>
            </a:extLst>
          </p:cNvPr>
          <p:cNvSpPr txBox="1"/>
          <p:nvPr/>
        </p:nvSpPr>
        <p:spPr>
          <a:xfrm>
            <a:off x="5991237" y="1092228"/>
            <a:ext cx="5995736" cy="3308598"/>
          </a:xfrm>
          <a:prstGeom prst="rect">
            <a:avLst/>
          </a:prstGeom>
          <a:noFill/>
        </p:spPr>
        <p:txBody>
          <a:bodyPr wrap="square">
            <a:spAutoFit/>
          </a:bodyPr>
          <a:lstStyle/>
          <a:p>
            <a:pPr algn="l"/>
            <a:r>
              <a:rPr lang="sv-SE" sz="1100" b="1" dirty="0">
                <a:latin typeface="Arial" panose="020B0604020202020204" pitchFamily="34" charset="0"/>
                <a:cs typeface="Arial" panose="020B0604020202020204" pitchFamily="34" charset="0"/>
              </a:rPr>
              <a:t>TJEJER</a:t>
            </a:r>
          </a:p>
          <a:p>
            <a:pPr algn="l">
              <a:tabLst>
                <a:tab pos="176213" algn="l"/>
              </a:tabLst>
            </a:pPr>
            <a:r>
              <a:rPr lang="sv-SE" sz="1100" dirty="0">
                <a:latin typeface="Arial" panose="020B0604020202020204" pitchFamily="34" charset="0"/>
                <a:cs typeface="Arial" panose="020B0604020202020204" pitchFamily="34" charset="0"/>
              </a:rPr>
              <a:t>•	F-16 SM</a:t>
            </a:r>
          </a:p>
          <a:p>
            <a:pPr algn="l">
              <a:tabLst>
                <a:tab pos="176213" algn="l"/>
              </a:tabLst>
            </a:pPr>
            <a:r>
              <a:rPr lang="sv-SE" sz="1100" dirty="0">
                <a:latin typeface="Arial" panose="020B0604020202020204" pitchFamily="34" charset="0"/>
                <a:cs typeface="Arial" panose="020B0604020202020204" pitchFamily="34" charset="0"/>
              </a:rPr>
              <a:t>•	Damjuniorer</a:t>
            </a:r>
          </a:p>
          <a:p>
            <a:pPr algn="l">
              <a:tabLst>
                <a:tab pos="176213" algn="l"/>
              </a:tabLst>
            </a:pPr>
            <a:r>
              <a:rPr lang="sv-SE" sz="1100" dirty="0">
                <a:latin typeface="Arial" panose="020B0604020202020204" pitchFamily="34" charset="0"/>
                <a:cs typeface="Arial" panose="020B0604020202020204" pitchFamily="34" charset="0"/>
              </a:rPr>
              <a:t>•	Dam JAS (juniorallsvenskan)</a:t>
            </a:r>
          </a:p>
          <a:p>
            <a:pPr algn="l">
              <a:tabLst>
                <a:tab pos="176213" algn="l"/>
              </a:tabLst>
            </a:pPr>
            <a:r>
              <a:rPr lang="sv-SE" sz="1100" dirty="0">
                <a:latin typeface="Arial" panose="020B0604020202020204" pitchFamily="34" charset="0"/>
                <a:cs typeface="Arial" panose="020B0604020202020204" pitchFamily="34" charset="0"/>
              </a:rPr>
              <a:t>•	Damer division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76213" algn="l"/>
              </a:tabLst>
              <a:defRPr/>
            </a:pPr>
            <a:r>
              <a:rPr kumimoji="0" lang="sv-SE"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Damer division 1</a:t>
            </a:r>
          </a:p>
          <a:p>
            <a:pPr algn="l">
              <a:tabLst>
                <a:tab pos="176213" algn="l"/>
              </a:tabLst>
            </a:pPr>
            <a:endParaRPr lang="sv-SE" sz="1100" dirty="0">
              <a:latin typeface="Arial" panose="020B0604020202020204" pitchFamily="34" charset="0"/>
              <a:cs typeface="Arial" panose="020B0604020202020204" pitchFamily="34" charset="0"/>
            </a:endParaRPr>
          </a:p>
          <a:p>
            <a:pPr algn="l"/>
            <a:r>
              <a:rPr lang="sv-SE" sz="1100" b="1" dirty="0">
                <a:latin typeface="Arial" panose="020B0604020202020204" pitchFamily="34" charset="0"/>
                <a:cs typeface="Arial" panose="020B0604020202020204" pitchFamily="34" charset="0"/>
              </a:rPr>
              <a:t>KILLAR</a:t>
            </a:r>
          </a:p>
          <a:p>
            <a:pPr algn="l">
              <a:tabLst>
                <a:tab pos="176213" algn="l"/>
              </a:tabLst>
            </a:pPr>
            <a:r>
              <a:rPr lang="sv-SE" sz="1100" dirty="0">
                <a:latin typeface="Arial" panose="020B0604020202020204" pitchFamily="34" charset="0"/>
                <a:cs typeface="Arial" panose="020B0604020202020204" pitchFamily="34" charset="0"/>
              </a:rPr>
              <a:t>•	Pojkar 16</a:t>
            </a:r>
          </a:p>
          <a:p>
            <a:pPr algn="l">
              <a:tabLst>
                <a:tab pos="176213" algn="l"/>
              </a:tabLst>
            </a:pPr>
            <a:r>
              <a:rPr lang="sv-SE" sz="1100" dirty="0">
                <a:latin typeface="Arial" panose="020B0604020202020204" pitchFamily="34" charset="0"/>
                <a:cs typeface="Arial" panose="020B0604020202020204" pitchFamily="34" charset="0"/>
              </a:rPr>
              <a:t>•	P-16 SM</a:t>
            </a:r>
          </a:p>
          <a:p>
            <a:pPr algn="l">
              <a:tabLst>
                <a:tab pos="176213" algn="l"/>
              </a:tabLst>
            </a:pPr>
            <a:r>
              <a:rPr lang="sv-SE" sz="1100" dirty="0">
                <a:latin typeface="Arial" panose="020B0604020202020204" pitchFamily="34" charset="0"/>
                <a:cs typeface="Arial" panose="020B0604020202020204" pitchFamily="34" charset="0"/>
              </a:rPr>
              <a:t>•	Herrjuniorer</a:t>
            </a:r>
          </a:p>
          <a:p>
            <a:pPr algn="l">
              <a:tabLst>
                <a:tab pos="176213" algn="l"/>
              </a:tabLst>
            </a:pPr>
            <a:r>
              <a:rPr lang="sv-SE" sz="1100" dirty="0">
                <a:latin typeface="Arial" panose="020B0604020202020204" pitchFamily="34" charset="0"/>
                <a:cs typeface="Arial" panose="020B0604020202020204" pitchFamily="34" charset="0"/>
              </a:rPr>
              <a:t>•	Herr JAS (juniorallsvenskan)</a:t>
            </a:r>
          </a:p>
          <a:p>
            <a:pPr algn="l">
              <a:tabLst>
                <a:tab pos="176213" algn="l"/>
              </a:tabLst>
            </a:pPr>
            <a:r>
              <a:rPr lang="sv-SE" sz="1100" dirty="0">
                <a:latin typeface="Arial" panose="020B0604020202020204" pitchFamily="34" charset="0"/>
                <a:cs typeface="Arial" panose="020B0604020202020204" pitchFamily="34" charset="0"/>
              </a:rPr>
              <a:t>•	Herrar division 3</a:t>
            </a:r>
          </a:p>
          <a:p>
            <a:pPr algn="l">
              <a:tabLst>
                <a:tab pos="176213" algn="l"/>
              </a:tabLst>
            </a:pPr>
            <a:r>
              <a:rPr lang="sv-SE" sz="1100" dirty="0">
                <a:latin typeface="Arial" panose="020B0604020202020204" pitchFamily="34" charset="0"/>
                <a:cs typeface="Arial" panose="020B0604020202020204" pitchFamily="34" charset="0"/>
              </a:rPr>
              <a:t>•	Herrar division 2</a:t>
            </a:r>
          </a:p>
          <a:p>
            <a:pPr algn="l"/>
            <a:endParaRPr lang="sv-SE" sz="1100" dirty="0">
              <a:latin typeface="Arial" panose="020B0604020202020204" pitchFamily="34" charset="0"/>
              <a:cs typeface="Arial" panose="020B0604020202020204" pitchFamily="34" charset="0"/>
            </a:endParaRPr>
          </a:p>
          <a:p>
            <a:pPr algn="l"/>
            <a:r>
              <a:rPr lang="sv-SE" sz="1100" dirty="0">
                <a:latin typeface="Arial" panose="020B0604020202020204" pitchFamily="34" charset="0"/>
                <a:cs typeface="Arial" panose="020B0604020202020204" pitchFamily="34" charset="0"/>
              </a:rPr>
              <a:t>I dagsläget jobbar vi med att göra föreningen mer professionell och skapa en så bra utvecklingsmiljö som möjligt för ungdomarna i föreningen oavsett nivå.</a:t>
            </a:r>
          </a:p>
          <a:p>
            <a:pPr algn="l"/>
            <a:endParaRPr lang="sv-SE" sz="1100" dirty="0">
              <a:latin typeface="Arial" panose="020B0604020202020204" pitchFamily="34" charset="0"/>
              <a:cs typeface="Arial" panose="020B0604020202020204" pitchFamily="34" charset="0"/>
            </a:endParaRPr>
          </a:p>
          <a:p>
            <a:pPr algn="l"/>
            <a:r>
              <a:rPr lang="sv-SE" sz="1100" dirty="0">
                <a:latin typeface="Arial" panose="020B0604020202020204" pitchFamily="34" charset="0"/>
                <a:cs typeface="Arial" panose="020B0604020202020204" pitchFamily="34" charset="0"/>
              </a:rPr>
              <a:t>Vi har haft en handfull spelare som representerat Svenska U-19 landslaget.</a:t>
            </a:r>
          </a:p>
        </p:txBody>
      </p:sp>
    </p:spTree>
    <p:extLst>
      <p:ext uri="{BB962C8B-B14F-4D97-AF65-F5344CB8AC3E}">
        <p14:creationId xmlns:p14="http://schemas.microsoft.com/office/powerpoint/2010/main" val="108901987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vit&#10;&#10;Automatiskt genererad beskrivning">
            <a:extLst>
              <a:ext uri="{FF2B5EF4-FFF2-40B4-BE49-F238E27FC236}">
                <a16:creationId xmlns:a16="http://schemas.microsoft.com/office/drawing/2014/main" id="{EE7119E6-BD73-4C21-B495-FD86294EDB2A}"/>
              </a:ext>
            </a:extLst>
          </p:cNvPr>
          <p:cNvPicPr>
            <a:picLocks noChangeAspect="1"/>
          </p:cNvPicPr>
          <p:nvPr/>
        </p:nvPicPr>
        <p:blipFill rotWithShape="1">
          <a:blip r:embed="rId2">
            <a:extLst>
              <a:ext uri="{28A0092B-C50C-407E-A947-70E740481C1C}">
                <a14:useLocalDpi xmlns:a14="http://schemas.microsoft.com/office/drawing/2010/main" val="0"/>
              </a:ext>
            </a:extLst>
          </a:blip>
          <a:srcRect l="25"/>
          <a:stretch/>
        </p:blipFill>
        <p:spPr>
          <a:xfrm>
            <a:off x="20" y="10"/>
            <a:ext cx="12188932" cy="6857990"/>
          </a:xfrm>
          <a:prstGeom prst="rect">
            <a:avLst/>
          </a:prstGeom>
        </p:spPr>
      </p:pic>
      <p:sp>
        <p:nvSpPr>
          <p:cNvPr id="12" name="Rectangle 11">
            <a:extLst>
              <a:ext uri="{FF2B5EF4-FFF2-40B4-BE49-F238E27FC236}">
                <a16:creationId xmlns:a16="http://schemas.microsoft.com/office/drawing/2014/main" id="{1EF86BFA-9133-4F6B-98BE-1CBB87EB6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bg1">
                  <a:alpha val="23000"/>
                </a:schemeClr>
              </a:gs>
              <a:gs pos="0">
                <a:schemeClr val="bg1">
                  <a:alpha val="0"/>
                </a:scheme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69C1A96-72D2-4844-92F3-3DB232133F17}"/>
              </a:ext>
            </a:extLst>
          </p:cNvPr>
          <p:cNvSpPr>
            <a:spLocks noGrp="1"/>
          </p:cNvSpPr>
          <p:nvPr>
            <p:ph type="ctrTitle"/>
          </p:nvPr>
        </p:nvSpPr>
        <p:spPr>
          <a:xfrm>
            <a:off x="-2307" y="399637"/>
            <a:ext cx="12186644" cy="646786"/>
          </a:xfrm>
        </p:spPr>
        <p:txBody>
          <a:bodyPr anchor="b">
            <a:normAutofit fontScale="90000"/>
          </a:bodyPr>
          <a:lstStyle/>
          <a:p>
            <a:r>
              <a:rPr lang="sv-SE" sz="4400" dirty="0">
                <a:solidFill>
                  <a:srgbClr val="FF3399"/>
                </a:solidFill>
                <a:latin typeface="Gloss And Bloom" pitchFamily="2" charset="0"/>
                <a:cs typeface="Arial" panose="020B0604020202020204" pitchFamily="34" charset="0"/>
              </a:rPr>
              <a:t>Elit och bredd </a:t>
            </a:r>
          </a:p>
        </p:txBody>
      </p:sp>
      <p:sp>
        <p:nvSpPr>
          <p:cNvPr id="7" name="Underrubrik 6">
            <a:extLst>
              <a:ext uri="{FF2B5EF4-FFF2-40B4-BE49-F238E27FC236}">
                <a16:creationId xmlns:a16="http://schemas.microsoft.com/office/drawing/2014/main" id="{5FD9A42F-B132-4548-B0C9-D7723A1EED76}"/>
              </a:ext>
            </a:extLst>
          </p:cNvPr>
          <p:cNvSpPr>
            <a:spLocks noGrp="1"/>
          </p:cNvSpPr>
          <p:nvPr>
            <p:ph type="subTitle" idx="1"/>
          </p:nvPr>
        </p:nvSpPr>
        <p:spPr>
          <a:xfrm>
            <a:off x="954505" y="1125207"/>
            <a:ext cx="9144000" cy="5267571"/>
          </a:xfrm>
        </p:spPr>
        <p:txBody>
          <a:bodyPr>
            <a:noAutofit/>
          </a:bodyPr>
          <a:lstStyle/>
          <a:p>
            <a:pPr algn="l"/>
            <a:r>
              <a:rPr lang="sv-SE" sz="1600" dirty="0">
                <a:latin typeface="Arial" panose="020B0604020202020204" pitchFamily="34" charset="0"/>
                <a:cs typeface="Arial" panose="020B0604020202020204" pitchFamily="34" charset="0"/>
              </a:rPr>
              <a:t>Föreningsstrukturen består av; </a:t>
            </a:r>
          </a:p>
          <a:p>
            <a:pPr algn="l"/>
            <a:r>
              <a:rPr lang="sv-SE" sz="1600" b="1" dirty="0">
                <a:latin typeface="Arial" panose="020B0604020202020204" pitchFamily="34" charset="0"/>
                <a:cs typeface="Arial" panose="020B0604020202020204" pitchFamily="34" charset="0"/>
              </a:rPr>
              <a:t>IBF Falun Elit</a:t>
            </a:r>
            <a:r>
              <a:rPr lang="sv-SE" sz="1600" dirty="0">
                <a:latin typeface="Arial" panose="020B0604020202020204" pitchFamily="34" charset="0"/>
                <a:cs typeface="Arial" panose="020B0604020202020204" pitchFamily="34" charset="0"/>
              </a:rPr>
              <a:t>: Dam- och herrlag i SSL samt parasportlag för intellektuellt funktionsnedsatta. </a:t>
            </a:r>
          </a:p>
          <a:p>
            <a:pPr algn="l"/>
            <a:r>
              <a:rPr lang="sv-SE" sz="1600" b="1" dirty="0">
                <a:latin typeface="Arial" panose="020B0604020202020204" pitchFamily="34" charset="0"/>
                <a:cs typeface="Arial" panose="020B0604020202020204" pitchFamily="34" charset="0"/>
              </a:rPr>
              <a:t>IBF Falun Utveckling</a:t>
            </a:r>
            <a:r>
              <a:rPr lang="sv-SE" sz="1600" dirty="0">
                <a:latin typeface="Arial" panose="020B0604020202020204" pitchFamily="34" charset="0"/>
                <a:cs typeface="Arial" panose="020B0604020202020204" pitchFamily="34" charset="0"/>
              </a:rPr>
              <a:t>: Dam och herr från 15 år och upp till seniornivå med uttalad ambition att vara Sveriges bästa utvecklingsmiljö för unga innebandyspelare</a:t>
            </a:r>
          </a:p>
          <a:p>
            <a:pPr algn="l"/>
            <a:r>
              <a:rPr lang="sv-SE" sz="1600" b="1" dirty="0">
                <a:latin typeface="Arial" panose="020B0604020202020204" pitchFamily="34" charset="0"/>
                <a:cs typeface="Arial" panose="020B0604020202020204" pitchFamily="34" charset="0"/>
              </a:rPr>
              <a:t>IBF Falun Ungdom &amp; Barn: </a:t>
            </a:r>
            <a:r>
              <a:rPr lang="sv-SE" sz="1600" dirty="0">
                <a:latin typeface="Arial" panose="020B0604020202020204" pitchFamily="34" charset="0"/>
                <a:cs typeface="Arial" panose="020B0604020202020204" pitchFamily="34" charset="0"/>
              </a:rPr>
              <a:t>Från lek och lär upp till flickor och pojkar 15 år. </a:t>
            </a:r>
            <a:r>
              <a:rPr lang="sv-SE" sz="1600" b="1" dirty="0">
                <a:latin typeface="Arial" panose="020B0604020202020204" pitchFamily="34" charset="0"/>
                <a:cs typeface="Arial" panose="020B0604020202020204" pitchFamily="34" charset="0"/>
              </a:rPr>
              <a:t> </a:t>
            </a:r>
          </a:p>
          <a:p>
            <a:pPr algn="l"/>
            <a:r>
              <a:rPr lang="sv-SE" sz="1600" dirty="0">
                <a:latin typeface="Arial" panose="020B0604020202020204" pitchFamily="34" charset="0"/>
                <a:cs typeface="Arial" panose="020B0604020202020204" pitchFamily="34" charset="0"/>
              </a:rPr>
              <a:t>Strukturen är ny från säsongen 2020/21 och vi har arbetat under parollen ”Tre organisationsnummer, en förening”. Genom ett nära samarbete mellan föreningarna och med </a:t>
            </a:r>
            <a:r>
              <a:rPr lang="sv-SE" sz="1600" dirty="0" err="1">
                <a:latin typeface="Arial" panose="020B0604020202020204" pitchFamily="34" charset="0"/>
                <a:cs typeface="Arial" panose="020B0604020202020204" pitchFamily="34" charset="0"/>
              </a:rPr>
              <a:t>Hagströmska</a:t>
            </a:r>
            <a:r>
              <a:rPr lang="sv-SE" sz="1600" dirty="0">
                <a:latin typeface="Arial" panose="020B0604020202020204" pitchFamily="34" charset="0"/>
                <a:cs typeface="Arial" panose="020B0604020202020204" pitchFamily="34" charset="0"/>
              </a:rPr>
              <a:t> Gymnasiet och </a:t>
            </a:r>
            <a:r>
              <a:rPr lang="sv-SE" sz="1600" dirty="0" err="1">
                <a:latin typeface="Arial" panose="020B0604020202020204" pitchFamily="34" charset="0"/>
                <a:cs typeface="Arial" panose="020B0604020202020204" pitchFamily="34" charset="0"/>
              </a:rPr>
              <a:t>Lugnetgymnasiets</a:t>
            </a:r>
            <a:r>
              <a:rPr lang="sv-SE" sz="1600" dirty="0">
                <a:latin typeface="Arial" panose="020B0604020202020204" pitchFamily="34" charset="0"/>
                <a:cs typeface="Arial" panose="020B0604020202020204" pitchFamily="34" charset="0"/>
              </a:rPr>
              <a:t> nationella och lokala idrottsutbildning skapar vi bra förutsättningar för alla att komma in i sporten innebandy och för den som vill också möjliggöra en elitsatsning längre upp i åldrarna. </a:t>
            </a:r>
          </a:p>
          <a:p>
            <a:pPr algn="l"/>
            <a:r>
              <a:rPr lang="sv-SE" sz="1600" dirty="0">
                <a:latin typeface="Arial" panose="020B0604020202020204" pitchFamily="34" charset="0"/>
                <a:cs typeface="Arial" panose="020B0604020202020204" pitchFamily="34" charset="0"/>
              </a:rPr>
              <a:t>Vår målsättning är att IBF Faluns herr och damlag i SSL ska vara i princip självförsörjande på elitspelare och att Falun ska vara det naturliga valet för alla Sveriges innebandyspelande ungdomar som söker den bästa utvecklingsmiljön som spelare. </a:t>
            </a:r>
          </a:p>
          <a:p>
            <a:pPr algn="l"/>
            <a:r>
              <a:rPr lang="sv-SE"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4565806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vit&#10;&#10;Automatiskt genererad beskrivning">
            <a:extLst>
              <a:ext uri="{FF2B5EF4-FFF2-40B4-BE49-F238E27FC236}">
                <a16:creationId xmlns:a16="http://schemas.microsoft.com/office/drawing/2014/main" id="{EE7119E6-BD73-4C21-B495-FD86294EDB2A}"/>
              </a:ext>
            </a:extLst>
          </p:cNvPr>
          <p:cNvPicPr>
            <a:picLocks noChangeAspect="1"/>
          </p:cNvPicPr>
          <p:nvPr/>
        </p:nvPicPr>
        <p:blipFill rotWithShape="1">
          <a:blip r:embed="rId2">
            <a:extLst>
              <a:ext uri="{28A0092B-C50C-407E-A947-70E740481C1C}">
                <a14:useLocalDpi xmlns:a14="http://schemas.microsoft.com/office/drawing/2010/main" val="0"/>
              </a:ext>
            </a:extLst>
          </a:blip>
          <a:srcRect l="25"/>
          <a:stretch/>
        </p:blipFill>
        <p:spPr>
          <a:xfrm>
            <a:off x="20" y="10"/>
            <a:ext cx="12188932" cy="6857990"/>
          </a:xfrm>
          <a:prstGeom prst="rect">
            <a:avLst/>
          </a:prstGeom>
        </p:spPr>
      </p:pic>
      <p:sp>
        <p:nvSpPr>
          <p:cNvPr id="12" name="Rectangle 11">
            <a:extLst>
              <a:ext uri="{FF2B5EF4-FFF2-40B4-BE49-F238E27FC236}">
                <a16:creationId xmlns:a16="http://schemas.microsoft.com/office/drawing/2014/main" id="{1EF86BFA-9133-4F6B-98BE-1CBB87EB6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bg1">
                  <a:alpha val="23000"/>
                </a:schemeClr>
              </a:gs>
              <a:gs pos="0">
                <a:schemeClr val="bg1">
                  <a:alpha val="0"/>
                </a:scheme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ubrik 5">
            <a:extLst>
              <a:ext uri="{FF2B5EF4-FFF2-40B4-BE49-F238E27FC236}">
                <a16:creationId xmlns:a16="http://schemas.microsoft.com/office/drawing/2014/main" id="{BAA0F196-5A97-46A5-B031-C0899E2FDA48}"/>
              </a:ext>
            </a:extLst>
          </p:cNvPr>
          <p:cNvSpPr>
            <a:spLocks noGrp="1"/>
          </p:cNvSpPr>
          <p:nvPr>
            <p:ph type="ctrTitle"/>
          </p:nvPr>
        </p:nvSpPr>
        <p:spPr>
          <a:xfrm>
            <a:off x="1524000" y="192505"/>
            <a:ext cx="9144000" cy="943226"/>
          </a:xfrm>
        </p:spPr>
        <p:txBody>
          <a:bodyPr>
            <a:normAutofit/>
          </a:bodyPr>
          <a:lstStyle/>
          <a:p>
            <a:r>
              <a:rPr lang="sv-SE" sz="4000" dirty="0">
                <a:solidFill>
                  <a:srgbClr val="FF3399"/>
                </a:solidFill>
                <a:latin typeface="Gloss And Bloom" pitchFamily="2" charset="0"/>
                <a:cs typeface="Arial" panose="020B0604020202020204" pitchFamily="34" charset="0"/>
              </a:rPr>
              <a:t>Guide Arena är vårt hem</a:t>
            </a:r>
          </a:p>
        </p:txBody>
      </p:sp>
      <p:sp>
        <p:nvSpPr>
          <p:cNvPr id="3" name="Underrubrik 2">
            <a:extLst>
              <a:ext uri="{FF2B5EF4-FFF2-40B4-BE49-F238E27FC236}">
                <a16:creationId xmlns:a16="http://schemas.microsoft.com/office/drawing/2014/main" id="{37A61F38-68A3-43A4-AA0D-B57CD558F9B5}"/>
              </a:ext>
            </a:extLst>
          </p:cNvPr>
          <p:cNvSpPr>
            <a:spLocks noGrp="1"/>
          </p:cNvSpPr>
          <p:nvPr>
            <p:ph type="subTitle" idx="1"/>
          </p:nvPr>
        </p:nvSpPr>
        <p:spPr>
          <a:xfrm>
            <a:off x="1757265" y="5728436"/>
            <a:ext cx="9144000" cy="1022262"/>
          </a:xfrm>
        </p:spPr>
        <p:txBody>
          <a:bodyPr>
            <a:normAutofit/>
          </a:bodyPr>
          <a:lstStyle/>
          <a:p>
            <a:r>
              <a:rPr lang="sv-SE" dirty="0">
                <a:latin typeface="Arial" panose="020B0604020202020204" pitchFamily="34" charset="0"/>
                <a:cs typeface="Arial" panose="020B0604020202020204" pitchFamily="34" charset="0"/>
              </a:rPr>
              <a:t>Byggd 2005. </a:t>
            </a:r>
          </a:p>
          <a:p>
            <a:r>
              <a:rPr lang="sv-SE" dirty="0">
                <a:latin typeface="Arial" panose="020B0604020202020204" pitchFamily="34" charset="0"/>
                <a:cs typeface="Arial" panose="020B0604020202020204" pitchFamily="34" charset="0"/>
              </a:rPr>
              <a:t>Publikkapacitet: 2 400. </a:t>
            </a:r>
          </a:p>
        </p:txBody>
      </p:sp>
      <p:pic>
        <p:nvPicPr>
          <p:cNvPr id="7" name="Bildobjekt 6" descr="En bild som visar person, byggnad, personer, utomhus&#10;&#10;Automatiskt genererad beskrivning">
            <a:extLst>
              <a:ext uri="{FF2B5EF4-FFF2-40B4-BE49-F238E27FC236}">
                <a16:creationId xmlns:a16="http://schemas.microsoft.com/office/drawing/2014/main" id="{98425323-2794-4C18-A6E4-74D50BA39D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596" y="1129563"/>
            <a:ext cx="6899994" cy="4598873"/>
          </a:xfrm>
          <a:prstGeom prst="ellipse">
            <a:avLst/>
          </a:prstGeom>
          <a:ln>
            <a:noFill/>
          </a:ln>
          <a:effectLst>
            <a:softEdge rad="112500"/>
          </a:effectLst>
        </p:spPr>
      </p:pic>
    </p:spTree>
    <p:extLst>
      <p:ext uri="{BB962C8B-B14F-4D97-AF65-F5344CB8AC3E}">
        <p14:creationId xmlns:p14="http://schemas.microsoft.com/office/powerpoint/2010/main" val="111058073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Bildobjekt 4" descr="En bild som visar vit&#10;&#10;Automatiskt genererad beskrivning">
            <a:extLst>
              <a:ext uri="{FF2B5EF4-FFF2-40B4-BE49-F238E27FC236}">
                <a16:creationId xmlns:a16="http://schemas.microsoft.com/office/drawing/2014/main" id="{EE7119E6-BD73-4C21-B495-FD86294EDB2A}"/>
              </a:ext>
            </a:extLst>
          </p:cNvPr>
          <p:cNvPicPr>
            <a:picLocks noChangeAspect="1"/>
          </p:cNvPicPr>
          <p:nvPr/>
        </p:nvPicPr>
        <p:blipFill rotWithShape="1">
          <a:blip r:embed="rId2">
            <a:extLst>
              <a:ext uri="{28A0092B-C50C-407E-A947-70E740481C1C}">
                <a14:useLocalDpi xmlns:a14="http://schemas.microsoft.com/office/drawing/2010/main" val="0"/>
              </a:ext>
            </a:extLst>
          </a:blip>
          <a:srcRect l="25"/>
          <a:stretch/>
        </p:blipFill>
        <p:spPr>
          <a:xfrm>
            <a:off x="5355" y="10"/>
            <a:ext cx="12188932" cy="6857990"/>
          </a:xfrm>
          <a:prstGeom prst="rect">
            <a:avLst/>
          </a:prstGeom>
        </p:spPr>
      </p:pic>
      <p:sp>
        <p:nvSpPr>
          <p:cNvPr id="12" name="Rectangle 11">
            <a:extLst>
              <a:ext uri="{FF2B5EF4-FFF2-40B4-BE49-F238E27FC236}">
                <a16:creationId xmlns:a16="http://schemas.microsoft.com/office/drawing/2014/main" id="{1EF86BFA-9133-4F6B-98BE-1CBB87EB6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bg1">
                  <a:alpha val="23000"/>
                </a:schemeClr>
              </a:gs>
              <a:gs pos="0">
                <a:schemeClr val="bg1">
                  <a:alpha val="0"/>
                </a:scheme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6" name="Rubrik 5">
            <a:extLst>
              <a:ext uri="{FF2B5EF4-FFF2-40B4-BE49-F238E27FC236}">
                <a16:creationId xmlns:a16="http://schemas.microsoft.com/office/drawing/2014/main" id="{BAA0F196-5A97-46A5-B031-C0899E2FDA48}"/>
              </a:ext>
            </a:extLst>
          </p:cNvPr>
          <p:cNvSpPr>
            <a:spLocks noGrp="1"/>
          </p:cNvSpPr>
          <p:nvPr>
            <p:ph type="ctrTitle"/>
          </p:nvPr>
        </p:nvSpPr>
        <p:spPr>
          <a:xfrm>
            <a:off x="1524000" y="192505"/>
            <a:ext cx="9144000" cy="943226"/>
          </a:xfrm>
        </p:spPr>
        <p:txBody>
          <a:bodyPr>
            <a:normAutofit/>
          </a:bodyPr>
          <a:lstStyle/>
          <a:p>
            <a:r>
              <a:rPr lang="sv-SE" sz="4000" dirty="0">
                <a:solidFill>
                  <a:srgbClr val="FF3399"/>
                </a:solidFill>
                <a:latin typeface="Gloss And Bloom" pitchFamily="2" charset="0"/>
                <a:cs typeface="Arial" panose="020B0604020202020204" pitchFamily="34" charset="0"/>
              </a:rPr>
              <a:t>Vårt förslag</a:t>
            </a:r>
          </a:p>
        </p:txBody>
      </p:sp>
      <p:sp>
        <p:nvSpPr>
          <p:cNvPr id="11" name="textruta 10">
            <a:extLst>
              <a:ext uri="{FF2B5EF4-FFF2-40B4-BE49-F238E27FC236}">
                <a16:creationId xmlns:a16="http://schemas.microsoft.com/office/drawing/2014/main" id="{4B74DBAE-237D-40AA-BA14-873058A6F29D}"/>
              </a:ext>
            </a:extLst>
          </p:cNvPr>
          <p:cNvSpPr txBox="1"/>
          <p:nvPr/>
        </p:nvSpPr>
        <p:spPr>
          <a:xfrm>
            <a:off x="200079" y="1621657"/>
            <a:ext cx="5036133"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FF3399"/>
                </a:solidFill>
                <a:effectLst/>
                <a:uLnTx/>
                <a:uFillTx/>
                <a:latin typeface="Arial" panose="020B0604020202020204" pitchFamily="34" charset="0"/>
                <a:ea typeface="+mn-ea"/>
                <a:cs typeface="Arial" panose="020B0604020202020204" pitchFamily="34" charset="0"/>
              </a:rPr>
              <a:t>Exponering </a:t>
            </a:r>
          </a:p>
          <a:p>
            <a:pPr marL="342900" indent="-342900">
              <a:buFont typeface="Wingdings" panose="05000000000000000000" pitchFamily="2" charset="2"/>
              <a:buChar char="§"/>
            </a:pPr>
            <a:r>
              <a:rPr lang="sv-SE" sz="1600" dirty="0">
                <a:solidFill>
                  <a:prstClr val="white"/>
                </a:solidFill>
                <a:latin typeface="Arial" panose="020B0604020202020204" pitchFamily="34" charset="0"/>
                <a:cs typeface="Arial" panose="020B0604020202020204" pitchFamily="34" charset="0"/>
              </a:rPr>
              <a:t>Logotyp på IBF Falun Utvecklings hemsida</a:t>
            </a: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Logotyp på </a:t>
            </a:r>
            <a:r>
              <a:rPr lang="sv-SE" sz="1600" dirty="0">
                <a:solidFill>
                  <a:prstClr val="white"/>
                </a:solidFill>
                <a:latin typeface="Arial" panose="020B0604020202020204" pitchFamily="34" charset="0"/>
                <a:cs typeface="Arial" panose="020B0604020202020204" pitchFamily="34" charset="0"/>
              </a:rPr>
              <a:t>Tv-skärm </a:t>
            </a:r>
            <a: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Guide Arena</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sz="1600" dirty="0">
                <a:solidFill>
                  <a:prstClr val="white"/>
                </a:solidFill>
                <a:latin typeface="Arial" panose="020B0604020202020204" pitchFamily="34" charset="0"/>
                <a:cs typeface="Arial" panose="020B0604020202020204" pitchFamily="34" charset="0"/>
              </a:rPr>
              <a:t>Exponering på individens profil på laget.se </a:t>
            </a: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sv-SE" sz="1600" dirty="0">
              <a:solidFill>
                <a:prstClr val="white"/>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sv-SE" sz="1600" b="1" u="none" strike="noStrike" kern="1200" cap="none" spc="0" normalizeH="0" baseline="0" noProof="0" dirty="0">
                <a:ln>
                  <a:noFill/>
                </a:ln>
                <a:solidFill>
                  <a:srgbClr val="FF3399"/>
                </a:solidFill>
                <a:effectLst/>
                <a:uLnTx/>
                <a:uFillTx/>
                <a:latin typeface="Arial" panose="020B0604020202020204" pitchFamily="34" charset="0"/>
                <a:ea typeface="+mn-ea"/>
                <a:cs typeface="Arial" panose="020B0604020202020204" pitchFamily="34" charset="0"/>
              </a:rPr>
              <a:t>Till spelaren </a:t>
            </a:r>
          </a:p>
          <a:p>
            <a:pPr marR="0" lvl="0" algn="l" defTabSz="914400" rtl="0" eaLnBrk="1" fontAlgn="auto" latinLnBrk="0" hangingPunct="1">
              <a:lnSpc>
                <a:spcPct val="100000"/>
              </a:lnSpc>
              <a:spcBef>
                <a:spcPts val="0"/>
              </a:spcBef>
              <a:spcAft>
                <a:spcPts val="0"/>
              </a:spcAft>
              <a:buClrTx/>
              <a:buSzTx/>
              <a:tabLst/>
              <a:defRPr/>
            </a:pPr>
            <a: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1000 :- på träningsavgift alt presentkort på klubbhuset. </a:t>
            </a:r>
          </a:p>
          <a:p>
            <a:pPr marR="0" lvl="0" algn="l" defTabSz="914400" rtl="0" eaLnBrk="1" fontAlgn="auto" latinLnBrk="0" hangingPunct="1">
              <a:lnSpc>
                <a:spcPct val="100000"/>
              </a:lnSpc>
              <a:spcBef>
                <a:spcPts val="0"/>
              </a:spcBef>
              <a:spcAft>
                <a:spcPts val="0"/>
              </a:spcAft>
              <a:buClrTx/>
              <a:buSzTx/>
              <a:tabLst/>
              <a:defRPr/>
            </a:pP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b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Bildobjekt 6">
            <a:extLst>
              <a:ext uri="{FF2B5EF4-FFF2-40B4-BE49-F238E27FC236}">
                <a16:creationId xmlns:a16="http://schemas.microsoft.com/office/drawing/2014/main" id="{97BF2E84-ACD7-4CF1-9809-D973B6475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596" y="1112629"/>
            <a:ext cx="4179600" cy="444039"/>
          </a:xfrm>
          <a:prstGeom prst="rect">
            <a:avLst/>
          </a:prstGeom>
        </p:spPr>
      </p:pic>
    </p:spTree>
    <p:extLst>
      <p:ext uri="{BB962C8B-B14F-4D97-AF65-F5344CB8AC3E}">
        <p14:creationId xmlns:p14="http://schemas.microsoft.com/office/powerpoint/2010/main" val="163412706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Bildobjekt 4" descr="En bild som visar vit&#10;&#10;Automatiskt genererad beskrivning">
            <a:extLst>
              <a:ext uri="{FF2B5EF4-FFF2-40B4-BE49-F238E27FC236}">
                <a16:creationId xmlns:a16="http://schemas.microsoft.com/office/drawing/2014/main" id="{EE7119E6-BD73-4C21-B495-FD86294EDB2A}"/>
              </a:ext>
            </a:extLst>
          </p:cNvPr>
          <p:cNvPicPr>
            <a:picLocks noChangeAspect="1"/>
          </p:cNvPicPr>
          <p:nvPr/>
        </p:nvPicPr>
        <p:blipFill rotWithShape="1">
          <a:blip r:embed="rId2">
            <a:extLst>
              <a:ext uri="{28A0092B-C50C-407E-A947-70E740481C1C}">
                <a14:useLocalDpi xmlns:a14="http://schemas.microsoft.com/office/drawing/2010/main" val="0"/>
              </a:ext>
            </a:extLst>
          </a:blip>
          <a:srcRect l="25"/>
          <a:stretch/>
        </p:blipFill>
        <p:spPr>
          <a:xfrm>
            <a:off x="20" y="8031"/>
            <a:ext cx="12188932" cy="6857990"/>
          </a:xfrm>
          <a:prstGeom prst="rect">
            <a:avLst/>
          </a:prstGeom>
        </p:spPr>
      </p:pic>
      <p:sp>
        <p:nvSpPr>
          <p:cNvPr id="12" name="Rectangle 11">
            <a:extLst>
              <a:ext uri="{FF2B5EF4-FFF2-40B4-BE49-F238E27FC236}">
                <a16:creationId xmlns:a16="http://schemas.microsoft.com/office/drawing/2014/main" id="{1EF86BFA-9133-4F6B-98BE-1CBB87EB6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bg1">
                  <a:alpha val="23000"/>
                </a:schemeClr>
              </a:gs>
              <a:gs pos="0">
                <a:schemeClr val="bg1">
                  <a:alpha val="0"/>
                </a:scheme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6" name="Rubrik 5">
            <a:extLst>
              <a:ext uri="{FF2B5EF4-FFF2-40B4-BE49-F238E27FC236}">
                <a16:creationId xmlns:a16="http://schemas.microsoft.com/office/drawing/2014/main" id="{BAA0F196-5A97-46A5-B031-C0899E2FDA48}"/>
              </a:ext>
            </a:extLst>
          </p:cNvPr>
          <p:cNvSpPr>
            <a:spLocks noGrp="1"/>
          </p:cNvSpPr>
          <p:nvPr>
            <p:ph type="ctrTitle"/>
          </p:nvPr>
        </p:nvSpPr>
        <p:spPr>
          <a:xfrm>
            <a:off x="1524000" y="192505"/>
            <a:ext cx="9144000" cy="943226"/>
          </a:xfrm>
        </p:spPr>
        <p:txBody>
          <a:bodyPr>
            <a:normAutofit/>
          </a:bodyPr>
          <a:lstStyle/>
          <a:p>
            <a:r>
              <a:rPr lang="sv-SE" sz="4000" dirty="0">
                <a:solidFill>
                  <a:srgbClr val="FF3399"/>
                </a:solidFill>
                <a:latin typeface="Gloss And Bloom" pitchFamily="2" charset="0"/>
                <a:cs typeface="Arial" panose="020B0604020202020204" pitchFamily="34" charset="0"/>
              </a:rPr>
              <a:t>Vårt förslag</a:t>
            </a:r>
          </a:p>
        </p:txBody>
      </p:sp>
      <p:sp>
        <p:nvSpPr>
          <p:cNvPr id="11" name="textruta 10">
            <a:extLst>
              <a:ext uri="{FF2B5EF4-FFF2-40B4-BE49-F238E27FC236}">
                <a16:creationId xmlns:a16="http://schemas.microsoft.com/office/drawing/2014/main" id="{4B74DBAE-237D-40AA-BA14-873058A6F29D}"/>
              </a:ext>
            </a:extLst>
          </p:cNvPr>
          <p:cNvSpPr txBox="1"/>
          <p:nvPr/>
        </p:nvSpPr>
        <p:spPr>
          <a:xfrm>
            <a:off x="200079" y="1621657"/>
            <a:ext cx="5036133" cy="427809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FF3399"/>
                </a:solidFill>
                <a:effectLst/>
                <a:uLnTx/>
                <a:uFillTx/>
                <a:latin typeface="Arial" panose="020B0604020202020204" pitchFamily="34" charset="0"/>
                <a:ea typeface="+mn-ea"/>
                <a:cs typeface="Arial" panose="020B0604020202020204" pitchFamily="34" charset="0"/>
              </a:rPr>
              <a:t>Exponering </a:t>
            </a:r>
          </a:p>
          <a:p>
            <a:pPr marL="342900" indent="-342900">
              <a:buFont typeface="Wingdings" panose="05000000000000000000" pitchFamily="2" charset="2"/>
              <a:buChar char="§"/>
            </a:pPr>
            <a:r>
              <a:rPr lang="sv-SE" sz="1600" dirty="0">
                <a:solidFill>
                  <a:prstClr val="white"/>
                </a:solidFill>
                <a:latin typeface="Arial" panose="020B0604020202020204" pitchFamily="34" charset="0"/>
                <a:cs typeface="Arial" panose="020B0604020202020204" pitchFamily="34" charset="0"/>
              </a:rPr>
              <a:t>Logotyp på IBF Falun Utvecklings hemsida</a:t>
            </a: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Logotyp på </a:t>
            </a:r>
            <a:r>
              <a:rPr lang="sv-SE" sz="1600" dirty="0">
                <a:solidFill>
                  <a:prstClr val="white"/>
                </a:solidFill>
                <a:latin typeface="Arial" panose="020B0604020202020204" pitchFamily="34" charset="0"/>
                <a:cs typeface="Arial" panose="020B0604020202020204" pitchFamily="34" charset="0"/>
              </a:rPr>
              <a:t>Tv-skärm</a:t>
            </a:r>
            <a: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i Guide Arena</a:t>
            </a:r>
          </a:p>
          <a:p>
            <a:pPr marL="342900" indent="-342900">
              <a:buFont typeface="Wingdings" panose="05000000000000000000" pitchFamily="2" charset="2"/>
              <a:buChar char="§"/>
              <a:defRPr/>
            </a:pPr>
            <a:r>
              <a:rPr lang="sv-SE" sz="1600" dirty="0">
                <a:solidFill>
                  <a:prstClr val="white"/>
                </a:solidFill>
                <a:latin typeface="Arial" panose="020B0604020202020204" pitchFamily="34" charset="0"/>
                <a:cs typeface="Arial" panose="020B0604020202020204" pitchFamily="34" charset="0"/>
              </a:rPr>
              <a:t>Exponering på individens profil på laget.se </a:t>
            </a:r>
            <a:endParaRPr kumimoji="0" lang="sv-SE" sz="16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FF3399"/>
                </a:solidFill>
                <a:effectLst/>
                <a:uLnTx/>
                <a:uFillTx/>
                <a:latin typeface="Arial" panose="020B0604020202020204" pitchFamily="34" charset="0"/>
                <a:ea typeface="+mn-ea"/>
                <a:cs typeface="Arial" panose="020B0604020202020204" pitchFamily="34" charset="0"/>
              </a:rPr>
              <a:t>Biljetter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 säsongskort till samtliga IBF Falun Utvecklings matcher.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sz="1600" dirty="0">
                <a:solidFill>
                  <a:prstClr val="white"/>
                </a:solidFill>
                <a:latin typeface="Arial" panose="020B0604020202020204" pitchFamily="34" charset="0"/>
                <a:cs typeface="Arial" panose="020B0604020202020204" pitchFamily="34" charset="0"/>
              </a:rPr>
              <a:t>Årsabonnemang Solidsport för alla utvecklingsmatcher exklusive Allsvenskan. </a:t>
            </a:r>
          </a:p>
          <a:p>
            <a:pPr marR="0" lvl="0" algn="l" defTabSz="914400" rtl="0" eaLnBrk="1" fontAlgn="auto" latinLnBrk="0" hangingPunct="1">
              <a:lnSpc>
                <a:spcPct val="100000"/>
              </a:lnSpc>
              <a:spcBef>
                <a:spcPts val="0"/>
              </a:spcBef>
              <a:spcAft>
                <a:spcPts val="0"/>
              </a:spcAft>
              <a:buClrTx/>
              <a:buSzTx/>
              <a:tabLst/>
              <a:defRPr/>
            </a:pPr>
            <a:endParaRPr lang="sv-SE" sz="1600" dirty="0">
              <a:solidFill>
                <a:prstClr val="white"/>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sv-SE" sz="1600" b="1" i="0" u="none" strike="noStrike" kern="1200" cap="none" spc="0" normalizeH="0" baseline="0" noProof="0" dirty="0">
                <a:ln>
                  <a:noFill/>
                </a:ln>
                <a:solidFill>
                  <a:srgbClr val="FF3399"/>
                </a:solidFill>
                <a:effectLst/>
                <a:uLnTx/>
                <a:uFillTx/>
                <a:latin typeface="Arial" panose="020B0604020202020204" pitchFamily="34" charset="0"/>
                <a:ea typeface="+mn-ea"/>
                <a:cs typeface="Arial" panose="020B0604020202020204" pitchFamily="34" charset="0"/>
              </a:rPr>
              <a:t>T</a:t>
            </a:r>
            <a:r>
              <a:rPr lang="sv-SE" sz="1600" b="1" dirty="0" err="1">
                <a:solidFill>
                  <a:srgbClr val="FF3399"/>
                </a:solidFill>
                <a:latin typeface="Arial" panose="020B0604020202020204" pitchFamily="34" charset="0"/>
                <a:cs typeface="Arial" panose="020B0604020202020204" pitchFamily="34" charset="0"/>
              </a:rPr>
              <a:t>ill</a:t>
            </a:r>
            <a:r>
              <a:rPr lang="sv-SE" sz="1600" b="1" dirty="0">
                <a:solidFill>
                  <a:srgbClr val="FF3399"/>
                </a:solidFill>
                <a:latin typeface="Arial" panose="020B0604020202020204" pitchFamily="34" charset="0"/>
                <a:cs typeface="Arial" panose="020B0604020202020204" pitchFamily="34" charset="0"/>
              </a:rPr>
              <a:t> spelaren</a:t>
            </a:r>
            <a:endParaRPr kumimoji="0" lang="sv-SE" sz="1600" b="1" i="0" u="none" strike="noStrike" kern="1200" cap="none" spc="0" normalizeH="0" baseline="0" noProof="0" dirty="0">
              <a:ln>
                <a:noFill/>
              </a:ln>
              <a:solidFill>
                <a:srgbClr val="FF3399"/>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2500:- som täcker resepotten. </a:t>
            </a:r>
          </a:p>
          <a:p>
            <a:pPr marR="0" lvl="0" algn="l" defTabSz="914400" rtl="0" eaLnBrk="1" fontAlgn="auto" latinLnBrk="0" hangingPunct="1">
              <a:lnSpc>
                <a:spcPct val="100000"/>
              </a:lnSpc>
              <a:spcBef>
                <a:spcPts val="0"/>
              </a:spcBef>
              <a:spcAft>
                <a:spcPts val="0"/>
              </a:spcAft>
              <a:buClrTx/>
              <a:buSzTx/>
              <a:tabLst/>
              <a:defRPr/>
            </a:pP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b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Bildobjekt 6">
            <a:extLst>
              <a:ext uri="{FF2B5EF4-FFF2-40B4-BE49-F238E27FC236}">
                <a16:creationId xmlns:a16="http://schemas.microsoft.com/office/drawing/2014/main" id="{97BF2E84-ACD7-4CF1-9809-D973B64758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06601" y="1110548"/>
            <a:ext cx="4178798" cy="611897"/>
          </a:xfrm>
          <a:prstGeom prst="rect">
            <a:avLst/>
          </a:prstGeom>
        </p:spPr>
      </p:pic>
    </p:spTree>
    <p:extLst>
      <p:ext uri="{BB962C8B-B14F-4D97-AF65-F5344CB8AC3E}">
        <p14:creationId xmlns:p14="http://schemas.microsoft.com/office/powerpoint/2010/main" val="54428932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Bildobjekt 4" descr="En bild som visar vit&#10;&#10;Automatiskt genererad beskrivning">
            <a:extLst>
              <a:ext uri="{FF2B5EF4-FFF2-40B4-BE49-F238E27FC236}">
                <a16:creationId xmlns:a16="http://schemas.microsoft.com/office/drawing/2014/main" id="{EE7119E6-BD73-4C21-B495-FD86294EDB2A}"/>
              </a:ext>
            </a:extLst>
          </p:cNvPr>
          <p:cNvPicPr>
            <a:picLocks noChangeAspect="1"/>
          </p:cNvPicPr>
          <p:nvPr/>
        </p:nvPicPr>
        <p:blipFill rotWithShape="1">
          <a:blip r:embed="rId2">
            <a:extLst>
              <a:ext uri="{28A0092B-C50C-407E-A947-70E740481C1C}">
                <a14:useLocalDpi xmlns:a14="http://schemas.microsoft.com/office/drawing/2010/main" val="0"/>
              </a:ext>
            </a:extLst>
          </a:blip>
          <a:srcRect l="25"/>
          <a:stretch/>
        </p:blipFill>
        <p:spPr>
          <a:xfrm>
            <a:off x="20" y="8031"/>
            <a:ext cx="12188932" cy="6857990"/>
          </a:xfrm>
          <a:prstGeom prst="rect">
            <a:avLst/>
          </a:prstGeom>
        </p:spPr>
      </p:pic>
      <p:sp>
        <p:nvSpPr>
          <p:cNvPr id="12" name="Rectangle 11">
            <a:extLst>
              <a:ext uri="{FF2B5EF4-FFF2-40B4-BE49-F238E27FC236}">
                <a16:creationId xmlns:a16="http://schemas.microsoft.com/office/drawing/2014/main" id="{1EF86BFA-9133-4F6B-98BE-1CBB87EB6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bg1">
                  <a:alpha val="23000"/>
                </a:schemeClr>
              </a:gs>
              <a:gs pos="0">
                <a:schemeClr val="bg1">
                  <a:alpha val="0"/>
                </a:scheme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6" name="Rubrik 5">
            <a:extLst>
              <a:ext uri="{FF2B5EF4-FFF2-40B4-BE49-F238E27FC236}">
                <a16:creationId xmlns:a16="http://schemas.microsoft.com/office/drawing/2014/main" id="{BAA0F196-5A97-46A5-B031-C0899E2FDA48}"/>
              </a:ext>
            </a:extLst>
          </p:cNvPr>
          <p:cNvSpPr>
            <a:spLocks noGrp="1"/>
          </p:cNvSpPr>
          <p:nvPr>
            <p:ph type="ctrTitle"/>
          </p:nvPr>
        </p:nvSpPr>
        <p:spPr>
          <a:xfrm>
            <a:off x="1524000" y="192505"/>
            <a:ext cx="9144000" cy="943226"/>
          </a:xfrm>
        </p:spPr>
        <p:txBody>
          <a:bodyPr>
            <a:normAutofit/>
          </a:bodyPr>
          <a:lstStyle/>
          <a:p>
            <a:r>
              <a:rPr lang="sv-SE" sz="4000" dirty="0">
                <a:solidFill>
                  <a:srgbClr val="FF3399"/>
                </a:solidFill>
                <a:latin typeface="Gloss And Bloom" pitchFamily="2" charset="0"/>
                <a:cs typeface="Arial" panose="020B0604020202020204" pitchFamily="34" charset="0"/>
              </a:rPr>
              <a:t>Vårt förslag</a:t>
            </a:r>
          </a:p>
        </p:txBody>
      </p:sp>
      <p:sp>
        <p:nvSpPr>
          <p:cNvPr id="11" name="textruta 10">
            <a:extLst>
              <a:ext uri="{FF2B5EF4-FFF2-40B4-BE49-F238E27FC236}">
                <a16:creationId xmlns:a16="http://schemas.microsoft.com/office/drawing/2014/main" id="{4B74DBAE-237D-40AA-BA14-873058A6F29D}"/>
              </a:ext>
            </a:extLst>
          </p:cNvPr>
          <p:cNvSpPr txBox="1"/>
          <p:nvPr/>
        </p:nvSpPr>
        <p:spPr>
          <a:xfrm>
            <a:off x="200079" y="1621657"/>
            <a:ext cx="5036133" cy="477053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FF3399"/>
                </a:solidFill>
                <a:effectLst/>
                <a:uLnTx/>
                <a:uFillTx/>
                <a:latin typeface="Arial" panose="020B0604020202020204" pitchFamily="34" charset="0"/>
                <a:ea typeface="+mn-ea"/>
                <a:cs typeface="Arial" panose="020B0604020202020204" pitchFamily="34" charset="0"/>
              </a:rPr>
              <a:t>Exponering </a:t>
            </a:r>
          </a:p>
          <a:p>
            <a:pPr marL="311150" indent="-311150">
              <a:buFont typeface="Wingdings" panose="05000000000000000000" pitchFamily="2" charset="2"/>
              <a:buChar char="§"/>
            </a:pPr>
            <a:r>
              <a:rPr lang="sv-SE" sz="1600" dirty="0">
                <a:solidFill>
                  <a:prstClr val="white"/>
                </a:solidFill>
                <a:latin typeface="Arial" panose="020B0604020202020204" pitchFamily="34" charset="0"/>
                <a:cs typeface="Arial" panose="020B0604020202020204" pitchFamily="34" charset="0"/>
              </a:rPr>
              <a:t>Logotyp på IBF Falun Utvecklings hemsida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sz="1600" dirty="0">
                <a:solidFill>
                  <a:prstClr val="white"/>
                </a:solidFill>
                <a:latin typeface="Arial" panose="020B0604020202020204" pitchFamily="34" charset="0"/>
                <a:cs typeface="Arial" panose="020B0604020202020204" pitchFamily="34" charset="0"/>
              </a:rPr>
              <a:t>Exponering i </a:t>
            </a:r>
            <a:r>
              <a:rPr lang="sv-SE" sz="1600" dirty="0" err="1">
                <a:solidFill>
                  <a:prstClr val="white"/>
                </a:solidFill>
                <a:latin typeface="Arial" panose="020B0604020202020204" pitchFamily="34" charset="0"/>
                <a:cs typeface="Arial" panose="020B0604020202020204" pitchFamily="34" charset="0"/>
              </a:rPr>
              <a:t>streamade</a:t>
            </a:r>
            <a:r>
              <a:rPr lang="sv-SE" sz="1600" dirty="0">
                <a:solidFill>
                  <a:prstClr val="white"/>
                </a:solidFill>
                <a:latin typeface="Arial" panose="020B0604020202020204" pitchFamily="34" charset="0"/>
                <a:cs typeface="Arial" panose="020B0604020202020204" pitchFamily="34" charset="0"/>
              </a:rPr>
              <a:t> sändningar via </a:t>
            </a:r>
            <a:r>
              <a:rPr lang="sv-SE" sz="1600" dirty="0" err="1">
                <a:solidFill>
                  <a:prstClr val="white"/>
                </a:solidFill>
                <a:latin typeface="Arial" panose="020B0604020202020204" pitchFamily="34" charset="0"/>
                <a:cs typeface="Arial" panose="020B0604020202020204" pitchFamily="34" charset="0"/>
              </a:rPr>
              <a:t>SolidSport</a:t>
            </a:r>
            <a:endParaRPr lang="sv-SE" sz="1600" dirty="0">
              <a:solidFill>
                <a:prstClr val="white"/>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defRPr/>
            </a:pPr>
            <a: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Logotyp på </a:t>
            </a:r>
            <a:r>
              <a:rPr lang="sv-SE" sz="1600" dirty="0">
                <a:solidFill>
                  <a:prstClr val="white"/>
                </a:solidFill>
                <a:latin typeface="Arial" panose="020B0604020202020204" pitchFamily="34" charset="0"/>
                <a:cs typeface="Arial" panose="020B0604020202020204" pitchFamily="34" charset="0"/>
              </a:rPr>
              <a:t>Tv-skärm</a:t>
            </a:r>
            <a: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i Guide Arena</a:t>
            </a:r>
          </a:p>
          <a:p>
            <a:pPr marL="285750" indent="-285750">
              <a:buFont typeface="Wingdings" panose="05000000000000000000" pitchFamily="2" charset="2"/>
              <a:buChar char="§"/>
              <a:defRPr/>
            </a:pPr>
            <a:r>
              <a:rPr lang="sv-SE" sz="1600" dirty="0">
                <a:solidFill>
                  <a:prstClr val="white"/>
                </a:solidFill>
                <a:latin typeface="Arial" panose="020B0604020202020204" pitchFamily="34" charset="0"/>
                <a:cs typeface="Arial" panose="020B0604020202020204" pitchFamily="34" charset="0"/>
              </a:rPr>
              <a:t>Exponering på individens profil på laget.se </a:t>
            </a:r>
            <a:endParaRPr kumimoji="0" lang="sv-SE" sz="16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FF3399"/>
                </a:solidFill>
                <a:effectLst/>
                <a:uLnTx/>
                <a:uFillTx/>
                <a:latin typeface="Arial" panose="020B0604020202020204" pitchFamily="34" charset="0"/>
                <a:ea typeface="+mn-ea"/>
                <a:cs typeface="Arial" panose="020B0604020202020204" pitchFamily="34" charset="0"/>
              </a:rPr>
              <a:t>Biljetter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 säsongskort till samtliga IBF Falun Utvecklings matcher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sv-SE" sz="1600" dirty="0">
                <a:solidFill>
                  <a:prstClr val="white"/>
                </a:solidFill>
                <a:latin typeface="Arial" panose="020B0604020202020204" pitchFamily="34" charset="0"/>
                <a:cs typeface="Arial" panose="020B0604020202020204" pitchFamily="34" charset="0"/>
              </a:rPr>
              <a:t>Årsabonnemang Solidsport för alla Utvecklingsmatcher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sv-SE" sz="1600" dirty="0">
              <a:solidFill>
                <a:prstClr val="white"/>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sv-SE" sz="1600" b="1" dirty="0">
                <a:solidFill>
                  <a:srgbClr val="FF3399"/>
                </a:solidFill>
                <a:latin typeface="Arial" panose="020B0604020202020204" pitchFamily="34" charset="0"/>
                <a:cs typeface="Arial" panose="020B0604020202020204" pitchFamily="34" charset="0"/>
              </a:rPr>
              <a:t>Till spelaren</a:t>
            </a:r>
          </a:p>
          <a:p>
            <a:pPr marR="0" lvl="0" algn="l" defTabSz="914400" rtl="0" eaLnBrk="1" fontAlgn="auto" latinLnBrk="0" hangingPunct="1">
              <a:lnSpc>
                <a:spcPct val="100000"/>
              </a:lnSpc>
              <a:spcBef>
                <a:spcPts val="0"/>
              </a:spcBef>
              <a:spcAft>
                <a:spcPts val="0"/>
              </a:spcAft>
              <a:buClrTx/>
              <a:buSzTx/>
              <a:tabLst/>
              <a:defRPr/>
            </a:pPr>
            <a:r>
              <a:rPr lang="sv-SE" sz="1600" dirty="0">
                <a:latin typeface="Arial" panose="020B0604020202020204" pitchFamily="34" charset="0"/>
                <a:cs typeface="Arial" panose="020B0604020202020204" pitchFamily="34" charset="0"/>
              </a:rPr>
              <a:t>3500:- till spelarens träningsavgift. </a:t>
            </a:r>
          </a:p>
          <a:p>
            <a:pPr marR="0" lvl="0" algn="l" defTabSz="914400" rtl="0" eaLnBrk="1" fontAlgn="auto" latinLnBrk="0" hangingPunct="1">
              <a:lnSpc>
                <a:spcPct val="100000"/>
              </a:lnSpc>
              <a:spcBef>
                <a:spcPts val="0"/>
              </a:spcBef>
              <a:spcAft>
                <a:spcPts val="0"/>
              </a:spcAft>
              <a:buClrTx/>
              <a:buSzTx/>
              <a:tabLst/>
              <a:defRPr/>
            </a:pPr>
            <a:endParaRPr lang="sv-SE" sz="1600" b="1" dirty="0">
              <a:solidFill>
                <a:srgbClr val="FF3399"/>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b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Bildobjekt 6">
            <a:extLst>
              <a:ext uri="{FF2B5EF4-FFF2-40B4-BE49-F238E27FC236}">
                <a16:creationId xmlns:a16="http://schemas.microsoft.com/office/drawing/2014/main" id="{97BF2E84-ACD7-4CF1-9809-D973B64758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06601" y="1169718"/>
            <a:ext cx="4178798" cy="493557"/>
          </a:xfrm>
          <a:prstGeom prst="rect">
            <a:avLst/>
          </a:prstGeom>
        </p:spPr>
      </p:pic>
    </p:spTree>
    <p:extLst>
      <p:ext uri="{BB962C8B-B14F-4D97-AF65-F5344CB8AC3E}">
        <p14:creationId xmlns:p14="http://schemas.microsoft.com/office/powerpoint/2010/main" val="350715289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Bildobjekt 4" descr="En bild som visar vit&#10;&#10;Automatiskt genererad beskrivning">
            <a:extLst>
              <a:ext uri="{FF2B5EF4-FFF2-40B4-BE49-F238E27FC236}">
                <a16:creationId xmlns:a16="http://schemas.microsoft.com/office/drawing/2014/main" id="{EE7119E6-BD73-4C21-B495-FD86294EDB2A}"/>
              </a:ext>
            </a:extLst>
          </p:cNvPr>
          <p:cNvPicPr>
            <a:picLocks noChangeAspect="1"/>
          </p:cNvPicPr>
          <p:nvPr/>
        </p:nvPicPr>
        <p:blipFill rotWithShape="1">
          <a:blip r:embed="rId2">
            <a:extLst>
              <a:ext uri="{28A0092B-C50C-407E-A947-70E740481C1C}">
                <a14:useLocalDpi xmlns:a14="http://schemas.microsoft.com/office/drawing/2010/main" val="0"/>
              </a:ext>
            </a:extLst>
          </a:blip>
          <a:srcRect l="25"/>
          <a:stretch/>
        </p:blipFill>
        <p:spPr>
          <a:xfrm>
            <a:off x="20" y="8031"/>
            <a:ext cx="12188932" cy="6857990"/>
          </a:xfrm>
          <a:prstGeom prst="rect">
            <a:avLst/>
          </a:prstGeom>
        </p:spPr>
      </p:pic>
      <p:sp>
        <p:nvSpPr>
          <p:cNvPr id="12" name="Rectangle 11">
            <a:extLst>
              <a:ext uri="{FF2B5EF4-FFF2-40B4-BE49-F238E27FC236}">
                <a16:creationId xmlns:a16="http://schemas.microsoft.com/office/drawing/2014/main" id="{1EF86BFA-9133-4F6B-98BE-1CBB87EB6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bg1">
                  <a:alpha val="23000"/>
                </a:schemeClr>
              </a:gs>
              <a:gs pos="0">
                <a:schemeClr val="bg1">
                  <a:alpha val="0"/>
                </a:scheme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6" name="Rubrik 5">
            <a:extLst>
              <a:ext uri="{FF2B5EF4-FFF2-40B4-BE49-F238E27FC236}">
                <a16:creationId xmlns:a16="http://schemas.microsoft.com/office/drawing/2014/main" id="{BAA0F196-5A97-46A5-B031-C0899E2FDA48}"/>
              </a:ext>
            </a:extLst>
          </p:cNvPr>
          <p:cNvSpPr>
            <a:spLocks noGrp="1"/>
          </p:cNvSpPr>
          <p:nvPr>
            <p:ph type="ctrTitle"/>
          </p:nvPr>
        </p:nvSpPr>
        <p:spPr>
          <a:xfrm>
            <a:off x="1524000" y="192505"/>
            <a:ext cx="9144000" cy="943226"/>
          </a:xfrm>
        </p:spPr>
        <p:txBody>
          <a:bodyPr>
            <a:normAutofit/>
          </a:bodyPr>
          <a:lstStyle/>
          <a:p>
            <a:r>
              <a:rPr lang="sv-SE" sz="4000" dirty="0">
                <a:solidFill>
                  <a:srgbClr val="FF3399"/>
                </a:solidFill>
                <a:latin typeface="Gloss And Bloom" pitchFamily="2" charset="0"/>
                <a:cs typeface="Arial" panose="020B0604020202020204" pitchFamily="34" charset="0"/>
              </a:rPr>
              <a:t>Vårt förslag</a:t>
            </a:r>
          </a:p>
        </p:txBody>
      </p:sp>
      <p:sp>
        <p:nvSpPr>
          <p:cNvPr id="11" name="textruta 10">
            <a:extLst>
              <a:ext uri="{FF2B5EF4-FFF2-40B4-BE49-F238E27FC236}">
                <a16:creationId xmlns:a16="http://schemas.microsoft.com/office/drawing/2014/main" id="{4B74DBAE-237D-40AA-BA14-873058A6F29D}"/>
              </a:ext>
            </a:extLst>
          </p:cNvPr>
          <p:cNvSpPr txBox="1"/>
          <p:nvPr/>
        </p:nvSpPr>
        <p:spPr>
          <a:xfrm>
            <a:off x="200079" y="1621657"/>
            <a:ext cx="5036133" cy="55092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FF3399"/>
                </a:solidFill>
                <a:effectLst/>
                <a:uLnTx/>
                <a:uFillTx/>
                <a:latin typeface="Arial" panose="020B0604020202020204" pitchFamily="34" charset="0"/>
                <a:ea typeface="+mn-ea"/>
                <a:cs typeface="Arial" panose="020B0604020202020204" pitchFamily="34" charset="0"/>
              </a:rPr>
              <a:t>Exponering </a:t>
            </a:r>
          </a:p>
          <a:p>
            <a:pPr marL="268288" indent="-268288">
              <a:buFont typeface="Wingdings" panose="05000000000000000000" pitchFamily="2" charset="2"/>
              <a:buChar char="§"/>
            </a:pPr>
            <a:r>
              <a:rPr lang="sv-SE" sz="1600" dirty="0">
                <a:solidFill>
                  <a:prstClr val="white"/>
                </a:solidFill>
                <a:latin typeface="Arial" panose="020B0604020202020204" pitchFamily="34" charset="0"/>
                <a:cs typeface="Arial" panose="020B0604020202020204" pitchFamily="34" charset="0"/>
              </a:rPr>
              <a:t>Logotyp på IBF Falun Utvecklings hemsida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600" dirty="0">
                <a:solidFill>
                  <a:prstClr val="white"/>
                </a:solidFill>
                <a:latin typeface="Arial" panose="020B0604020202020204" pitchFamily="34" charset="0"/>
                <a:cs typeface="Arial" panose="020B0604020202020204" pitchFamily="34" charset="0"/>
              </a:rPr>
              <a:t>Exponering i </a:t>
            </a:r>
            <a:r>
              <a:rPr lang="sv-SE" sz="1600" dirty="0" err="1">
                <a:solidFill>
                  <a:prstClr val="white"/>
                </a:solidFill>
                <a:latin typeface="Arial" panose="020B0604020202020204" pitchFamily="34" charset="0"/>
                <a:cs typeface="Arial" panose="020B0604020202020204" pitchFamily="34" charset="0"/>
              </a:rPr>
              <a:t>streamade</a:t>
            </a:r>
            <a:r>
              <a:rPr lang="sv-SE" sz="1600" dirty="0">
                <a:solidFill>
                  <a:prstClr val="white"/>
                </a:solidFill>
                <a:latin typeface="Arial" panose="020B0604020202020204" pitchFamily="34" charset="0"/>
                <a:cs typeface="Arial" panose="020B0604020202020204" pitchFamily="34" charset="0"/>
              </a:rPr>
              <a:t> sändningar via </a:t>
            </a:r>
            <a:r>
              <a:rPr lang="sv-SE" sz="1600" dirty="0" err="1">
                <a:solidFill>
                  <a:prstClr val="white"/>
                </a:solidFill>
                <a:latin typeface="Arial" panose="020B0604020202020204" pitchFamily="34" charset="0"/>
                <a:cs typeface="Arial" panose="020B0604020202020204" pitchFamily="34" charset="0"/>
              </a:rPr>
              <a:t>SolidSport</a:t>
            </a:r>
            <a:endParaRPr lang="sv-SE" sz="1600" dirty="0">
              <a:solidFill>
                <a:prstClr val="whit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Logotyp på </a:t>
            </a:r>
            <a:r>
              <a:rPr lang="sv-SE" sz="1600" dirty="0">
                <a:solidFill>
                  <a:prstClr val="white"/>
                </a:solidFill>
                <a:latin typeface="Arial" panose="020B0604020202020204" pitchFamily="34" charset="0"/>
                <a:cs typeface="Arial" panose="020B0604020202020204" pitchFamily="34" charset="0"/>
              </a:rPr>
              <a:t>Tv-skärm</a:t>
            </a:r>
            <a: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i Guide Arena</a:t>
            </a:r>
          </a:p>
          <a:p>
            <a:pPr marL="285750" indent="-285750">
              <a:buFont typeface="Arial" panose="020B0604020202020204" pitchFamily="34" charset="0"/>
              <a:buChar char="•"/>
              <a:defRPr/>
            </a:pPr>
            <a:r>
              <a:rPr lang="sv-SE" sz="1600" dirty="0">
                <a:solidFill>
                  <a:prstClr val="white"/>
                </a:solidFill>
                <a:latin typeface="Arial" panose="020B0604020202020204" pitchFamily="34" charset="0"/>
                <a:cs typeface="Arial" panose="020B0604020202020204" pitchFamily="34" charset="0"/>
              </a:rPr>
              <a:t>Exponering på individens profil på laget.se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FF3399"/>
                </a:solidFill>
                <a:effectLst/>
                <a:uLnTx/>
                <a:uFillTx/>
                <a:latin typeface="Arial" panose="020B0604020202020204" pitchFamily="34" charset="0"/>
                <a:ea typeface="+mn-ea"/>
                <a:cs typeface="Arial" panose="020B0604020202020204" pitchFamily="34" charset="0"/>
              </a:rPr>
              <a:t>Biljetter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 säsongskort till samtliga IBF Falun Utvecklings matcher</a:t>
            </a:r>
          </a:p>
          <a:p>
            <a:pPr marL="285750" indent="-285750">
              <a:buFont typeface="Wingdings" panose="05000000000000000000" pitchFamily="2" charset="2"/>
              <a:buChar char="§"/>
              <a:defRPr/>
            </a:pPr>
            <a:r>
              <a:rPr lang="sv-SE" sz="1600" dirty="0">
                <a:solidFill>
                  <a:prstClr val="white"/>
                </a:solidFill>
                <a:latin typeface="Arial" panose="020B0604020202020204" pitchFamily="34" charset="0"/>
                <a:cs typeface="Arial" panose="020B0604020202020204" pitchFamily="34" charset="0"/>
              </a:rPr>
              <a:t>Årsabonnemang Solidsport för alla Utvecklingsmatcher</a:t>
            </a:r>
          </a:p>
          <a:p>
            <a:pPr>
              <a:defRPr/>
            </a:pP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a:defRPr/>
            </a:pPr>
            <a:r>
              <a:rPr lang="sv-SE" sz="1600" b="1" dirty="0">
                <a:solidFill>
                  <a:srgbClr val="FF3399"/>
                </a:solidFill>
                <a:latin typeface="Arial" panose="020B0604020202020204" pitchFamily="34" charset="0"/>
                <a:cs typeface="Arial" panose="020B0604020202020204" pitchFamily="34" charset="0"/>
              </a:rPr>
              <a:t>Till spelaren </a:t>
            </a:r>
          </a:p>
          <a:p>
            <a:pPr>
              <a:defRPr/>
            </a:pPr>
            <a:r>
              <a:rPr lang="sv-SE" sz="1600" dirty="0">
                <a:latin typeface="Arial" panose="020B0604020202020204" pitchFamily="34" charset="0"/>
                <a:cs typeface="Arial" panose="020B0604020202020204" pitchFamily="34" charset="0"/>
              </a:rPr>
              <a:t>7000:- varav 6000:- till tränings/reseavgift och 1000:- presentkort på klubbhuset. </a:t>
            </a:r>
            <a:endParaRPr kumimoji="0" lang="sv-SE" sz="16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a:defRPr/>
            </a:pP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br>
              <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xtruta 7">
            <a:extLst>
              <a:ext uri="{FF2B5EF4-FFF2-40B4-BE49-F238E27FC236}">
                <a16:creationId xmlns:a16="http://schemas.microsoft.com/office/drawing/2014/main" id="{E502B716-7603-4CDB-A2F2-FD71CC74B5F7}"/>
              </a:ext>
            </a:extLst>
          </p:cNvPr>
          <p:cNvSpPr txBox="1"/>
          <p:nvPr/>
        </p:nvSpPr>
        <p:spPr>
          <a:xfrm>
            <a:off x="4235116" y="192505"/>
            <a:ext cx="4267200" cy="1631216"/>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endParaRPr kumimoji="0" lang="sv-SE"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sv-SE"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sz="1600" b="0" i="0" u="none" strike="noStrike" kern="1200" cap="none" spc="0" normalizeH="0" baseline="0" noProof="0" dirty="0">
                <a:ln>
                  <a:noFill/>
                </a:ln>
                <a:solidFill>
                  <a:srgbClr val="FF3399"/>
                </a:solidFill>
                <a:effectLst/>
                <a:uLnTx/>
                <a:uFillTx/>
                <a:latin typeface="Arial" panose="020B0604020202020204" pitchFamily="34" charset="0"/>
                <a:ea typeface="+mn-ea"/>
                <a:cs typeface="Arial" panose="020B0604020202020204" pitchFamily="34" charset="0"/>
              </a:rPr>
            </a:br>
            <a:br>
              <a:rPr kumimoji="0" lang="sv-SE" sz="1600" b="0" i="0" u="none" strike="noStrike" kern="1200" cap="none" spc="0" normalizeH="0" baseline="0" noProof="0" dirty="0">
                <a:ln>
                  <a:noFill/>
                </a:ln>
                <a:solidFill>
                  <a:srgbClr val="FF3399"/>
                </a:solidFill>
                <a:effectLst/>
                <a:uLnTx/>
                <a:uFillTx/>
                <a:latin typeface="Arial" panose="020B0604020202020204" pitchFamily="34" charset="0"/>
                <a:ea typeface="+mn-ea"/>
                <a:cs typeface="Arial" panose="020B0604020202020204" pitchFamily="34" charset="0"/>
              </a:rPr>
            </a:br>
            <a:r>
              <a:rPr kumimoji="0" lang="sv-SE" sz="3600" b="0" i="0" u="none" strike="noStrike" kern="1200" cap="none" spc="0" normalizeH="0" baseline="0" noProof="0" dirty="0">
                <a:ln>
                  <a:noFill/>
                </a:ln>
                <a:solidFill>
                  <a:srgbClr val="FF3399"/>
                </a:solidFill>
                <a:effectLst/>
                <a:uLnTx/>
                <a:uFillTx/>
                <a:latin typeface="Arial" panose="020B0604020202020204" pitchFamily="34" charset="0"/>
                <a:ea typeface="+mn-ea"/>
                <a:cs typeface="Arial" panose="020B0604020202020204" pitchFamily="34" charset="0"/>
              </a:rPr>
              <a:t>ROSA PAKETET</a:t>
            </a:r>
          </a:p>
        </p:txBody>
      </p:sp>
    </p:spTree>
    <p:extLst>
      <p:ext uri="{BB962C8B-B14F-4D97-AF65-F5344CB8AC3E}">
        <p14:creationId xmlns:p14="http://schemas.microsoft.com/office/powerpoint/2010/main" val="98940442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Bildobjekt 4" descr="En bild som visar vit&#10;&#10;Automatiskt genererad beskrivning">
            <a:extLst>
              <a:ext uri="{FF2B5EF4-FFF2-40B4-BE49-F238E27FC236}">
                <a16:creationId xmlns:a16="http://schemas.microsoft.com/office/drawing/2014/main" id="{EE7119E6-BD73-4C21-B495-FD86294EDB2A}"/>
              </a:ext>
            </a:extLst>
          </p:cNvPr>
          <p:cNvPicPr>
            <a:picLocks noChangeAspect="1"/>
          </p:cNvPicPr>
          <p:nvPr/>
        </p:nvPicPr>
        <p:blipFill rotWithShape="1">
          <a:blip r:embed="rId2">
            <a:extLst>
              <a:ext uri="{28A0092B-C50C-407E-A947-70E740481C1C}">
                <a14:useLocalDpi xmlns:a14="http://schemas.microsoft.com/office/drawing/2010/main" val="0"/>
              </a:ext>
            </a:extLst>
          </a:blip>
          <a:srcRect l="25"/>
          <a:stretch/>
        </p:blipFill>
        <p:spPr>
          <a:xfrm>
            <a:off x="20" y="10"/>
            <a:ext cx="12188932" cy="6857990"/>
          </a:xfrm>
          <a:prstGeom prst="rect">
            <a:avLst/>
          </a:prstGeom>
        </p:spPr>
      </p:pic>
      <p:sp>
        <p:nvSpPr>
          <p:cNvPr id="12" name="Rectangle 11">
            <a:extLst>
              <a:ext uri="{FF2B5EF4-FFF2-40B4-BE49-F238E27FC236}">
                <a16:creationId xmlns:a16="http://schemas.microsoft.com/office/drawing/2014/main" id="{1EF86BFA-9133-4F6B-98BE-1CBB87EB6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bg1">
                  <a:alpha val="23000"/>
                </a:schemeClr>
              </a:gs>
              <a:gs pos="0">
                <a:schemeClr val="bg1">
                  <a:alpha val="0"/>
                </a:scheme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Rubrik 1">
            <a:extLst>
              <a:ext uri="{FF2B5EF4-FFF2-40B4-BE49-F238E27FC236}">
                <a16:creationId xmlns:a16="http://schemas.microsoft.com/office/drawing/2014/main" id="{569C1A96-72D2-4844-92F3-3DB232133F17}"/>
              </a:ext>
            </a:extLst>
          </p:cNvPr>
          <p:cNvSpPr>
            <a:spLocks noGrp="1"/>
          </p:cNvSpPr>
          <p:nvPr>
            <p:ph type="ctrTitle"/>
          </p:nvPr>
        </p:nvSpPr>
        <p:spPr>
          <a:xfrm>
            <a:off x="-2307" y="351511"/>
            <a:ext cx="12186644" cy="646786"/>
          </a:xfrm>
        </p:spPr>
        <p:txBody>
          <a:bodyPr anchor="b">
            <a:normAutofit fontScale="90000"/>
          </a:bodyPr>
          <a:lstStyle/>
          <a:p>
            <a:r>
              <a:rPr lang="sv-SE" sz="4400" dirty="0">
                <a:solidFill>
                  <a:srgbClr val="FF3399"/>
                </a:solidFill>
                <a:latin typeface="Gloss And Bloom" pitchFamily="2" charset="0"/>
                <a:cs typeface="Arial" panose="020B0604020202020204" pitchFamily="34" charset="0"/>
              </a:rPr>
              <a:t>Er investering</a:t>
            </a:r>
          </a:p>
        </p:txBody>
      </p:sp>
      <p:sp>
        <p:nvSpPr>
          <p:cNvPr id="14" name="Underrubrik 3">
            <a:extLst>
              <a:ext uri="{FF2B5EF4-FFF2-40B4-BE49-F238E27FC236}">
                <a16:creationId xmlns:a16="http://schemas.microsoft.com/office/drawing/2014/main" id="{3700221E-0C52-41B5-85BF-A7397E574088}"/>
              </a:ext>
            </a:extLst>
          </p:cNvPr>
          <p:cNvSpPr>
            <a:spLocks noGrp="1"/>
          </p:cNvSpPr>
          <p:nvPr>
            <p:ph type="subTitle" idx="1"/>
          </p:nvPr>
        </p:nvSpPr>
        <p:spPr>
          <a:xfrm>
            <a:off x="1519015" y="998297"/>
            <a:ext cx="9144000" cy="5516711"/>
          </a:xfrm>
        </p:spPr>
        <p:txBody>
          <a:bodyPr>
            <a:normAutofit/>
          </a:bodyPr>
          <a:lstStyle/>
          <a:p>
            <a:pPr marL="342900" indent="-342900" algn="l">
              <a:buFont typeface="Wingdings" panose="05000000000000000000" pitchFamily="2" charset="2"/>
              <a:buChar char="§"/>
            </a:pPr>
            <a:r>
              <a:rPr lang="sv-SE" sz="2000" dirty="0">
                <a:latin typeface="Arial" panose="020B0604020202020204" pitchFamily="34" charset="0"/>
                <a:cs typeface="Arial" panose="020B0604020202020204" pitchFamily="34" charset="0"/>
              </a:rPr>
              <a:t>Brons: 2 500 kr för säsongen 2024/25.1000 kr till spelaren och 1500 kr till förening</a:t>
            </a:r>
            <a:r>
              <a:rPr lang="sv-SE" sz="1600" dirty="0">
                <a:latin typeface="Arial" panose="020B0604020202020204" pitchFamily="34" charset="0"/>
                <a:cs typeface="Arial" panose="020B0604020202020204" pitchFamily="34" charset="0"/>
              </a:rPr>
              <a:t>. </a:t>
            </a:r>
            <a:endParaRPr lang="sv-SE" sz="2000" dirty="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
            </a:pPr>
            <a:r>
              <a:rPr lang="sv-SE" sz="2000" dirty="0">
                <a:latin typeface="Arial" panose="020B0604020202020204" pitchFamily="34" charset="0"/>
                <a:cs typeface="Arial" panose="020B0604020202020204" pitchFamily="34" charset="0"/>
              </a:rPr>
              <a:t>Silver: 5 000 kr för säsongen 2024/25. 2 500 kronor till spelaren och 2500 kronor till föreningen. </a:t>
            </a:r>
            <a:endParaRPr lang="sv-SE" sz="1400" i="1" dirty="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
            </a:pPr>
            <a:r>
              <a:rPr lang="sv-SE" sz="2000" dirty="0">
                <a:latin typeface="Arial" panose="020B0604020202020204" pitchFamily="34" charset="0"/>
                <a:cs typeface="Arial" panose="020B0604020202020204" pitchFamily="34" charset="0"/>
              </a:rPr>
              <a:t>Guld: 7 500 kr för säsongen 2024/25. 3500 kronor till spelaren och 4000 kronor till föreningen. </a:t>
            </a:r>
            <a:endParaRPr lang="sv-SE" sz="1400" i="1" dirty="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
            </a:pPr>
            <a:r>
              <a:rPr lang="sv-SE" sz="2000" dirty="0">
                <a:latin typeface="Arial" panose="020B0604020202020204" pitchFamily="34" charset="0"/>
                <a:cs typeface="Arial" panose="020B0604020202020204" pitchFamily="34" charset="0"/>
              </a:rPr>
              <a:t>Rosa: 12 500 kr för säsongen 2024/25. 7000 till spelaren och 5500 till föreningen. </a:t>
            </a:r>
            <a:endParaRPr lang="sv-SE" sz="1400" i="1" dirty="0">
              <a:latin typeface="Arial" panose="020B0604020202020204" pitchFamily="34" charset="0"/>
              <a:cs typeface="Arial" panose="020B0604020202020204" pitchFamily="34" charset="0"/>
            </a:endParaRPr>
          </a:p>
          <a:p>
            <a:pPr algn="l"/>
            <a:r>
              <a:rPr lang="sv-SE" sz="1400" i="1" dirty="0">
                <a:latin typeface="Arial" panose="020B0604020202020204" pitchFamily="34" charset="0"/>
                <a:cs typeface="Arial" panose="020B0604020202020204" pitchFamily="34" charset="0"/>
              </a:rPr>
              <a:t>*Reklamskatt (6,9 %) samt produktionskostnad tillkommer, det senare faktureras direkt från tryckeri.</a:t>
            </a:r>
            <a:br>
              <a:rPr lang="sv-SE" sz="1400" i="1" dirty="0">
                <a:latin typeface="Arial" panose="020B0604020202020204" pitchFamily="34" charset="0"/>
                <a:cs typeface="Arial" panose="020B0604020202020204" pitchFamily="34" charset="0"/>
              </a:rPr>
            </a:br>
            <a:endParaRPr lang="sv-SE"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735415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vit&#10;&#10;Automatiskt genererad beskrivning">
            <a:extLst>
              <a:ext uri="{FF2B5EF4-FFF2-40B4-BE49-F238E27FC236}">
                <a16:creationId xmlns:a16="http://schemas.microsoft.com/office/drawing/2014/main" id="{EE7119E6-BD73-4C21-B495-FD86294EDB2A}"/>
              </a:ext>
            </a:extLst>
          </p:cNvPr>
          <p:cNvPicPr>
            <a:picLocks noChangeAspect="1"/>
          </p:cNvPicPr>
          <p:nvPr/>
        </p:nvPicPr>
        <p:blipFill rotWithShape="1">
          <a:blip r:embed="rId2">
            <a:extLst>
              <a:ext uri="{28A0092B-C50C-407E-A947-70E740481C1C}">
                <a14:useLocalDpi xmlns:a14="http://schemas.microsoft.com/office/drawing/2010/main" val="0"/>
              </a:ext>
            </a:extLst>
          </a:blip>
          <a:srcRect l="25"/>
          <a:stretch/>
        </p:blipFill>
        <p:spPr>
          <a:xfrm>
            <a:off x="-59614" y="10"/>
            <a:ext cx="12188932" cy="6857990"/>
          </a:xfrm>
          <a:prstGeom prst="rect">
            <a:avLst/>
          </a:prstGeom>
        </p:spPr>
      </p:pic>
      <p:sp>
        <p:nvSpPr>
          <p:cNvPr id="12" name="Rectangle 11">
            <a:extLst>
              <a:ext uri="{FF2B5EF4-FFF2-40B4-BE49-F238E27FC236}">
                <a16:creationId xmlns:a16="http://schemas.microsoft.com/office/drawing/2014/main" id="{1EF86BFA-9133-4F6B-98BE-1CBB87EB6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bg1">
                  <a:alpha val="23000"/>
                </a:schemeClr>
              </a:gs>
              <a:gs pos="0">
                <a:schemeClr val="bg1">
                  <a:alpha val="0"/>
                </a:scheme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ubrik 5">
            <a:extLst>
              <a:ext uri="{FF2B5EF4-FFF2-40B4-BE49-F238E27FC236}">
                <a16:creationId xmlns:a16="http://schemas.microsoft.com/office/drawing/2014/main" id="{BAA0F196-5A97-46A5-B031-C0899E2FDA48}"/>
              </a:ext>
            </a:extLst>
          </p:cNvPr>
          <p:cNvSpPr>
            <a:spLocks noGrp="1"/>
          </p:cNvSpPr>
          <p:nvPr>
            <p:ph type="ctrTitle"/>
          </p:nvPr>
        </p:nvSpPr>
        <p:spPr>
          <a:xfrm>
            <a:off x="1524000" y="192505"/>
            <a:ext cx="9144000" cy="943226"/>
          </a:xfrm>
        </p:spPr>
        <p:txBody>
          <a:bodyPr>
            <a:normAutofit/>
          </a:bodyPr>
          <a:lstStyle/>
          <a:p>
            <a:r>
              <a:rPr lang="sv-SE" sz="4000" dirty="0">
                <a:solidFill>
                  <a:srgbClr val="FF3399"/>
                </a:solidFill>
                <a:latin typeface="Gloss And Bloom" pitchFamily="2" charset="0"/>
                <a:cs typeface="Arial" panose="020B0604020202020204" pitchFamily="34" charset="0"/>
              </a:rPr>
              <a:t>Kontaktperson</a:t>
            </a:r>
          </a:p>
        </p:txBody>
      </p:sp>
      <p:sp>
        <p:nvSpPr>
          <p:cNvPr id="9" name="Underrubrik 8">
            <a:extLst>
              <a:ext uri="{FF2B5EF4-FFF2-40B4-BE49-F238E27FC236}">
                <a16:creationId xmlns:a16="http://schemas.microsoft.com/office/drawing/2014/main" id="{F160AD88-60D0-4653-BF53-B079D8810561}"/>
              </a:ext>
            </a:extLst>
          </p:cNvPr>
          <p:cNvSpPr>
            <a:spLocks noGrp="1"/>
          </p:cNvSpPr>
          <p:nvPr>
            <p:ph type="subTitle" idx="1"/>
          </p:nvPr>
        </p:nvSpPr>
        <p:spPr>
          <a:xfrm>
            <a:off x="2915175" y="1505455"/>
            <a:ext cx="3325968" cy="2161228"/>
          </a:xfrm>
        </p:spPr>
        <p:txBody>
          <a:bodyPr>
            <a:normAutofit/>
          </a:bodyPr>
          <a:lstStyle/>
          <a:p>
            <a:pPr lvl="0" algn="l"/>
            <a:r>
              <a:rPr lang="sv-SE" sz="1800" dirty="0">
                <a:latin typeface="Arial" panose="020B0604020202020204" pitchFamily="34" charset="0"/>
                <a:cs typeface="Arial" panose="020B0604020202020204" pitchFamily="34" charset="0"/>
              </a:rPr>
              <a:t>Lars Mårtensson</a:t>
            </a:r>
          </a:p>
          <a:p>
            <a:pPr lvl="0" algn="l"/>
            <a:r>
              <a:rPr lang="sv-SE" sz="1800" dirty="0">
                <a:latin typeface="Arial" panose="020B0604020202020204" pitchFamily="34" charset="0"/>
                <a:cs typeface="Arial" panose="020B0604020202020204" pitchFamily="34" charset="0"/>
              </a:rPr>
              <a:t>Tfn: 0768-238989</a:t>
            </a:r>
          </a:p>
          <a:p>
            <a:pPr lvl="0" algn="l"/>
            <a:r>
              <a:rPr lang="sv-SE" sz="1800" dirty="0">
                <a:latin typeface="Arial" panose="020B0604020202020204" pitchFamily="34" charset="0"/>
                <a:cs typeface="Arial" panose="020B0604020202020204" pitchFamily="34" charset="0"/>
              </a:rPr>
              <a:t>E-post: </a:t>
            </a:r>
            <a:r>
              <a:rPr lang="sv-SE" sz="1800" dirty="0" err="1">
                <a:latin typeface="Arial" panose="020B0604020202020204" pitchFamily="34" charset="0"/>
                <a:cs typeface="Arial" panose="020B0604020202020204" pitchFamily="34" charset="0"/>
              </a:rPr>
              <a:t>lars.martensson@cordial.se</a:t>
            </a:r>
            <a:endParaRPr lang="sv-SE" sz="1800" dirty="0">
              <a:latin typeface="Arial" panose="020B0604020202020204" pitchFamily="34" charset="0"/>
              <a:cs typeface="Arial" panose="020B0604020202020204" pitchFamily="34" charset="0"/>
            </a:endParaRPr>
          </a:p>
        </p:txBody>
      </p:sp>
      <p:sp>
        <p:nvSpPr>
          <p:cNvPr id="11" name="Rubrik 5">
            <a:extLst>
              <a:ext uri="{FF2B5EF4-FFF2-40B4-BE49-F238E27FC236}">
                <a16:creationId xmlns:a16="http://schemas.microsoft.com/office/drawing/2014/main" id="{8F3236D9-24C4-4373-AE53-4ABFA7966857}"/>
              </a:ext>
            </a:extLst>
          </p:cNvPr>
          <p:cNvSpPr txBox="1">
            <a:spLocks/>
          </p:cNvSpPr>
          <p:nvPr/>
        </p:nvSpPr>
        <p:spPr>
          <a:xfrm>
            <a:off x="3049" y="5773956"/>
            <a:ext cx="12183596" cy="9432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2800" dirty="0">
                <a:solidFill>
                  <a:srgbClr val="FF3399"/>
                </a:solidFill>
                <a:latin typeface="Gloss And Bloom" pitchFamily="2" charset="0"/>
                <a:cs typeface="Arial" panose="020B0604020202020204" pitchFamily="34" charset="0"/>
              </a:rPr>
              <a:t>Tillsammans är vi den Rosa Familjen. Tillsammans är vi IBF Falun.</a:t>
            </a:r>
          </a:p>
        </p:txBody>
      </p:sp>
    </p:spTree>
    <p:extLst>
      <p:ext uri="{BB962C8B-B14F-4D97-AF65-F5344CB8AC3E}">
        <p14:creationId xmlns:p14="http://schemas.microsoft.com/office/powerpoint/2010/main" val="352555254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81189</TotalTime>
  <Words>772</Words>
  <Application>Microsoft Macintosh PowerPoint</Application>
  <PresentationFormat>Bredbild</PresentationFormat>
  <Paragraphs>110</Paragraphs>
  <Slides>9</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9</vt:i4>
      </vt:variant>
    </vt:vector>
  </HeadingPairs>
  <TitlesOfParts>
    <vt:vector size="16" baseType="lpstr">
      <vt:lpstr>Arial</vt:lpstr>
      <vt:lpstr>Avenir Next LT Pro</vt:lpstr>
      <vt:lpstr>Calibri</vt:lpstr>
      <vt:lpstr>Gloss And Bloom</vt:lpstr>
      <vt:lpstr>Tw Cen MT</vt:lpstr>
      <vt:lpstr>Wingdings</vt:lpstr>
      <vt:lpstr>ShapesVTI</vt:lpstr>
      <vt:lpstr>Om IBF Falun Utveckling </vt:lpstr>
      <vt:lpstr>Elit och bredd </vt:lpstr>
      <vt:lpstr>Guide Arena är vårt hem</vt:lpstr>
      <vt:lpstr>Vårt förslag</vt:lpstr>
      <vt:lpstr>Vårt förslag</vt:lpstr>
      <vt:lpstr>Vårt förslag</vt:lpstr>
      <vt:lpstr>Vårt förslag</vt:lpstr>
      <vt:lpstr>Er investering</vt:lpstr>
      <vt:lpstr>Kontaktperson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Partnerförslag</dc:title>
  <dc:creator>Daniel Lindkvist</dc:creator>
  <cp:lastModifiedBy>Lars Mårtensson</cp:lastModifiedBy>
  <cp:revision>112</cp:revision>
  <dcterms:created xsi:type="dcterms:W3CDTF">2020-05-19T09:52:15Z</dcterms:created>
  <dcterms:modified xsi:type="dcterms:W3CDTF">2024-08-07T12:37:09Z</dcterms:modified>
</cp:coreProperties>
</file>