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8" r:id="rId6"/>
    <p:sldId id="281" r:id="rId7"/>
    <p:sldId id="282" r:id="rId8"/>
    <p:sldId id="283" r:id="rId9"/>
    <p:sldId id="272" r:id="rId10"/>
    <p:sldId id="26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2D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50406-3247-445F-B32B-DBBDCF4E1528}" v="83" dt="2023-06-15T12:03:4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2" d="100"/>
          <a:sy n="92" d="100"/>
        </p:scale>
        <p:origin x="20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cim Svensson" userId="847d8709-62da-4161-8904-63e5d325c71b" providerId="ADAL" clId="{57050406-3247-445F-B32B-DBBDCF4E1528}"/>
    <pc:docChg chg="undo custSel modSld">
      <pc:chgData name="Joacim Svensson" userId="847d8709-62da-4161-8904-63e5d325c71b" providerId="ADAL" clId="{57050406-3247-445F-B32B-DBBDCF4E1528}" dt="2023-06-15T12:07:36.135" v="383" actId="14100"/>
      <pc:docMkLst>
        <pc:docMk/>
      </pc:docMkLst>
      <pc:sldChg chg="addSp delSp modSp mod">
        <pc:chgData name="Joacim Svensson" userId="847d8709-62da-4161-8904-63e5d325c71b" providerId="ADAL" clId="{57050406-3247-445F-B32B-DBBDCF4E1528}" dt="2023-06-15T12:07:36.135" v="383" actId="14100"/>
        <pc:sldMkLst>
          <pc:docMk/>
          <pc:sldMk cId="1007563857" sldId="256"/>
        </pc:sldMkLst>
        <pc:spChg chg="add del mod">
          <ac:chgData name="Joacim Svensson" userId="847d8709-62da-4161-8904-63e5d325c71b" providerId="ADAL" clId="{57050406-3247-445F-B32B-DBBDCF4E1528}" dt="2023-06-15T12:06:07.785" v="381"/>
          <ac:spMkLst>
            <pc:docMk/>
            <pc:sldMk cId="1007563857" sldId="256"/>
            <ac:spMk id="7" creationId="{9C205C29-63D1-767F-C27C-FE3A44D5ED55}"/>
          </ac:spMkLst>
        </pc:spChg>
        <pc:spChg chg="del mod">
          <ac:chgData name="Joacim Svensson" userId="847d8709-62da-4161-8904-63e5d325c71b" providerId="ADAL" clId="{57050406-3247-445F-B32B-DBBDCF4E1528}" dt="2023-06-15T11:58:17.148" v="256"/>
          <ac:spMkLst>
            <pc:docMk/>
            <pc:sldMk cId="1007563857" sldId="256"/>
            <ac:spMk id="8" creationId="{B9A18DF3-8C76-955D-34C2-E38AFCC7B92E}"/>
          </ac:spMkLst>
        </pc:spChg>
        <pc:spChg chg="mod">
          <ac:chgData name="Joacim Svensson" userId="847d8709-62da-4161-8904-63e5d325c71b" providerId="ADAL" clId="{57050406-3247-445F-B32B-DBBDCF4E1528}" dt="2023-06-15T12:03:40.019" v="363" actId="1076"/>
          <ac:spMkLst>
            <pc:docMk/>
            <pc:sldMk cId="1007563857" sldId="256"/>
            <ac:spMk id="11" creationId="{564E2B4B-9D02-AC5A-C015-0A4803E49959}"/>
          </ac:spMkLst>
        </pc:spChg>
        <pc:spChg chg="add mod">
          <ac:chgData name="Joacim Svensson" userId="847d8709-62da-4161-8904-63e5d325c71b" providerId="ADAL" clId="{57050406-3247-445F-B32B-DBBDCF4E1528}" dt="2023-06-15T12:04:13.706" v="379" actId="20577"/>
          <ac:spMkLst>
            <pc:docMk/>
            <pc:sldMk cId="1007563857" sldId="256"/>
            <ac:spMk id="14" creationId="{D92238E4-55F6-A1CD-FC1A-C19A037A5F23}"/>
          </ac:spMkLst>
        </pc:spChg>
        <pc:picChg chg="del">
          <ac:chgData name="Joacim Svensson" userId="847d8709-62da-4161-8904-63e5d325c71b" providerId="ADAL" clId="{57050406-3247-445F-B32B-DBBDCF4E1528}" dt="2023-06-15T11:58:17.131" v="254" actId="478"/>
          <ac:picMkLst>
            <pc:docMk/>
            <pc:sldMk cId="1007563857" sldId="256"/>
            <ac:picMk id="2" creationId="{87CEC8B0-8180-4B81-D072-D1BE474216A5}"/>
          </ac:picMkLst>
        </pc:picChg>
        <pc:picChg chg="add del mod">
          <ac:chgData name="Joacim Svensson" userId="847d8709-62da-4161-8904-63e5d325c71b" providerId="ADAL" clId="{57050406-3247-445F-B32B-DBBDCF4E1528}" dt="2023-06-15T12:02:24.813" v="346" actId="478"/>
          <ac:picMkLst>
            <pc:docMk/>
            <pc:sldMk cId="1007563857" sldId="256"/>
            <ac:picMk id="3" creationId="{45F62308-37B6-0236-979B-BE25E7B1BC9A}"/>
          </ac:picMkLst>
        </pc:picChg>
        <pc:picChg chg="add mod">
          <ac:chgData name="Joacim Svensson" userId="847d8709-62da-4161-8904-63e5d325c71b" providerId="ADAL" clId="{57050406-3247-445F-B32B-DBBDCF4E1528}" dt="2023-06-15T12:07:36.135" v="383" actId="14100"/>
          <ac:picMkLst>
            <pc:docMk/>
            <pc:sldMk cId="1007563857" sldId="256"/>
            <ac:picMk id="4" creationId="{67D5876D-38FA-FB4A-B60E-CFCECD8C0E88}"/>
          </ac:picMkLst>
        </pc:picChg>
        <pc:picChg chg="mod">
          <ac:chgData name="Joacim Svensson" userId="847d8709-62da-4161-8904-63e5d325c71b" providerId="ADAL" clId="{57050406-3247-445F-B32B-DBBDCF4E1528}" dt="2023-06-15T12:03:19.229" v="360" actId="1076"/>
          <ac:picMkLst>
            <pc:docMk/>
            <pc:sldMk cId="1007563857" sldId="256"/>
            <ac:picMk id="5" creationId="{EE7119E6-BD73-4C21-B495-FD86294EDB2A}"/>
          </ac:picMkLst>
        </pc:picChg>
        <pc:picChg chg="add del mod">
          <ac:chgData name="Joacim Svensson" userId="847d8709-62da-4161-8904-63e5d325c71b" providerId="ADAL" clId="{57050406-3247-445F-B32B-DBBDCF4E1528}" dt="2023-06-15T12:01:36.146" v="336" actId="478"/>
          <ac:picMkLst>
            <pc:docMk/>
            <pc:sldMk cId="1007563857" sldId="256"/>
            <ac:picMk id="1026" creationId="{0218D932-0D23-B007-B670-01D119F93A85}"/>
          </ac:picMkLst>
        </pc:picChg>
      </pc:sldChg>
      <pc:sldChg chg="delSp modSp mod">
        <pc:chgData name="Joacim Svensson" userId="847d8709-62da-4161-8904-63e5d325c71b" providerId="ADAL" clId="{57050406-3247-445F-B32B-DBBDCF4E1528}" dt="2023-06-12T10:11:28.381" v="248" actId="14100"/>
        <pc:sldMkLst>
          <pc:docMk/>
          <pc:sldMk cId="3525552544" sldId="264"/>
        </pc:sldMkLst>
        <pc:spChg chg="mod">
          <ac:chgData name="Joacim Svensson" userId="847d8709-62da-4161-8904-63e5d325c71b" providerId="ADAL" clId="{57050406-3247-445F-B32B-DBBDCF4E1528}" dt="2023-06-12T10:11:00.711" v="234" actId="403"/>
          <ac:spMkLst>
            <pc:docMk/>
            <pc:sldMk cId="3525552544" sldId="264"/>
            <ac:spMk id="9" creationId="{F160AD88-60D0-4653-BF53-B079D8810561}"/>
          </ac:spMkLst>
        </pc:spChg>
        <pc:spChg chg="mod">
          <ac:chgData name="Joacim Svensson" userId="847d8709-62da-4161-8904-63e5d325c71b" providerId="ADAL" clId="{57050406-3247-445F-B32B-DBBDCF4E1528}" dt="2023-06-12T10:11:28.381" v="248" actId="14100"/>
          <ac:spMkLst>
            <pc:docMk/>
            <pc:sldMk cId="3525552544" sldId="264"/>
            <ac:spMk id="13" creationId="{54A59342-4570-4BAE-883F-1CF4A90C106B}"/>
          </ac:spMkLst>
        </pc:spChg>
        <pc:picChg chg="mod">
          <ac:chgData name="Joacim Svensson" userId="847d8709-62da-4161-8904-63e5d325c71b" providerId="ADAL" clId="{57050406-3247-445F-B32B-DBBDCF4E1528}" dt="2023-06-12T10:11:09.577" v="236" actId="1076"/>
          <ac:picMkLst>
            <pc:docMk/>
            <pc:sldMk cId="3525552544" sldId="264"/>
            <ac:picMk id="5" creationId="{EE7119E6-BD73-4C21-B495-FD86294EDB2A}"/>
          </ac:picMkLst>
        </pc:picChg>
        <pc:picChg chg="del">
          <ac:chgData name="Joacim Svensson" userId="847d8709-62da-4161-8904-63e5d325c71b" providerId="ADAL" clId="{57050406-3247-445F-B32B-DBBDCF4E1528}" dt="2023-06-12T10:10:47.978" v="229" actId="478"/>
          <ac:picMkLst>
            <pc:docMk/>
            <pc:sldMk cId="3525552544" sldId="264"/>
            <ac:picMk id="8" creationId="{CD14777C-D085-4849-A631-8E734C5C7B55}"/>
          </ac:picMkLst>
        </pc:picChg>
      </pc:sldChg>
      <pc:sldChg chg="modSp mod">
        <pc:chgData name="Joacim Svensson" userId="847d8709-62da-4161-8904-63e5d325c71b" providerId="ADAL" clId="{57050406-3247-445F-B32B-DBBDCF4E1528}" dt="2023-06-12T10:02:08.415" v="14" actId="20577"/>
        <pc:sldMkLst>
          <pc:docMk/>
          <pc:sldMk cId="989404429" sldId="283"/>
        </pc:sldMkLst>
        <pc:spChg chg="mod">
          <ac:chgData name="Joacim Svensson" userId="847d8709-62da-4161-8904-63e5d325c71b" providerId="ADAL" clId="{57050406-3247-445F-B32B-DBBDCF4E1528}" dt="2023-06-12T10:02:08.415" v="14" actId="20577"/>
          <ac:spMkLst>
            <pc:docMk/>
            <pc:sldMk cId="989404429" sldId="283"/>
            <ac:spMk id="11" creationId="{4B74DBAE-237D-40AA-BA14-873058A6F2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6/15/2023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8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22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96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6/15/2023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1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96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3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74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3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53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6/15/2023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80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6/15/2023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0265253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cid:188bee7fbf764dac1e73"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62345" y="-1"/>
            <a:ext cx="12124300" cy="685800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ubrik 8">
            <a:extLst>
              <a:ext uri="{FF2B5EF4-FFF2-40B4-BE49-F238E27FC236}">
                <a16:creationId xmlns:a16="http://schemas.microsoft.com/office/drawing/2014/main" id="{196C2DEF-9C68-43BD-9C7E-C1DD704C4F97}"/>
              </a:ext>
            </a:extLst>
          </p:cNvPr>
          <p:cNvSpPr>
            <a:spLocks noGrp="1"/>
          </p:cNvSpPr>
          <p:nvPr>
            <p:ph type="ctrTitle"/>
          </p:nvPr>
        </p:nvSpPr>
        <p:spPr>
          <a:xfrm>
            <a:off x="1362075" y="-344487"/>
            <a:ext cx="9144000" cy="1451392"/>
          </a:xfrm>
        </p:spPr>
        <p:txBody>
          <a:bodyPr>
            <a:normAutofit/>
          </a:bodyPr>
          <a:lstStyle/>
          <a:p>
            <a:r>
              <a:rPr lang="sv-SE" sz="4000" dirty="0">
                <a:solidFill>
                  <a:srgbClr val="FF3399"/>
                </a:solidFill>
                <a:latin typeface="Gloss And Bloom" pitchFamily="2" charset="0"/>
              </a:rPr>
              <a:t>Tillsammans är vi IBF Falun!</a:t>
            </a:r>
            <a:endParaRPr lang="sv-SE" sz="4800" dirty="0">
              <a:solidFill>
                <a:srgbClr val="FF3399"/>
              </a:solidFill>
              <a:latin typeface="Gloss And Bloom" pitchFamily="2" charset="0"/>
            </a:endParaRPr>
          </a:p>
        </p:txBody>
      </p:sp>
      <p:sp>
        <p:nvSpPr>
          <p:cNvPr id="15" name="Rubrik 8">
            <a:extLst>
              <a:ext uri="{FF2B5EF4-FFF2-40B4-BE49-F238E27FC236}">
                <a16:creationId xmlns:a16="http://schemas.microsoft.com/office/drawing/2014/main" id="{8CDA9404-92FD-4EA5-8998-A99DD2D65CCB}"/>
              </a:ext>
            </a:extLst>
          </p:cNvPr>
          <p:cNvSpPr txBox="1">
            <a:spLocks/>
          </p:cNvSpPr>
          <p:nvPr/>
        </p:nvSpPr>
        <p:spPr>
          <a:xfrm>
            <a:off x="2013203" y="1106905"/>
            <a:ext cx="7841744" cy="65016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200" dirty="0">
                <a:latin typeface="Arial" panose="020B0604020202020204" pitchFamily="34" charset="0"/>
                <a:cs typeface="Arial" panose="020B0604020202020204" pitchFamily="34" charset="0"/>
              </a:rPr>
              <a:t>IBF Falun Utveckling – Vi formar framtiden! </a:t>
            </a:r>
          </a:p>
        </p:txBody>
      </p:sp>
      <p:pic>
        <p:nvPicPr>
          <p:cNvPr id="6" name="Bildobjekt 5" descr="En bild som visar text, försäljning&#10;&#10;Automatiskt genererad beskrivning">
            <a:extLst>
              <a:ext uri="{FF2B5EF4-FFF2-40B4-BE49-F238E27FC236}">
                <a16:creationId xmlns:a16="http://schemas.microsoft.com/office/drawing/2014/main" id="{13B91EC9-F475-F52A-F55F-D67495D51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15" y="3431076"/>
            <a:ext cx="5028637" cy="3426923"/>
          </a:xfrm>
          <a:prstGeom prst="rect">
            <a:avLst/>
          </a:prstGeom>
        </p:spPr>
      </p:pic>
      <p:sp>
        <p:nvSpPr>
          <p:cNvPr id="11" name="textruta 10">
            <a:extLst>
              <a:ext uri="{FF2B5EF4-FFF2-40B4-BE49-F238E27FC236}">
                <a16:creationId xmlns:a16="http://schemas.microsoft.com/office/drawing/2014/main" id="{564E2B4B-9D02-AC5A-C015-0A4803E49959}"/>
              </a:ext>
            </a:extLst>
          </p:cNvPr>
          <p:cNvSpPr txBox="1"/>
          <p:nvPr/>
        </p:nvSpPr>
        <p:spPr>
          <a:xfrm>
            <a:off x="1064315" y="3041962"/>
            <a:ext cx="5043368" cy="400110"/>
          </a:xfrm>
          <a:prstGeom prst="rect">
            <a:avLst/>
          </a:prstGeom>
          <a:noFill/>
        </p:spPr>
        <p:txBody>
          <a:bodyPr wrap="none" rtlCol="0">
            <a:spAutoFit/>
          </a:bodyPr>
          <a:lstStyle/>
          <a:p>
            <a:r>
              <a:rPr lang="sv-SE" sz="2000" dirty="0">
                <a:latin typeface="Algerian" panose="04020705040A02060702" pitchFamily="82" charset="0"/>
              </a:rPr>
              <a:t>Avancemang </a:t>
            </a:r>
            <a:r>
              <a:rPr lang="sv-SE" sz="2000" dirty="0" err="1">
                <a:latin typeface="Algerian" panose="04020705040A02060702" pitchFamily="82" charset="0"/>
              </a:rPr>
              <a:t>HerrAllsvenskan</a:t>
            </a:r>
            <a:r>
              <a:rPr lang="sv-SE" sz="2000" dirty="0">
                <a:latin typeface="Algerian" panose="04020705040A02060702" pitchFamily="82" charset="0"/>
              </a:rPr>
              <a:t> 2022</a:t>
            </a:r>
          </a:p>
        </p:txBody>
      </p:sp>
      <p:pic>
        <p:nvPicPr>
          <p:cNvPr id="4" name="Bildobjekt 3">
            <a:extLst>
              <a:ext uri="{FF2B5EF4-FFF2-40B4-BE49-F238E27FC236}">
                <a16:creationId xmlns:a16="http://schemas.microsoft.com/office/drawing/2014/main" id="{67D5876D-38FA-FB4A-B60E-CFCECD8C0E88}"/>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t="37386" r="460" b="22559"/>
          <a:stretch>
            <a:fillRect/>
          </a:stretch>
        </p:blipFill>
        <p:spPr bwMode="auto">
          <a:xfrm>
            <a:off x="6092169" y="3426684"/>
            <a:ext cx="5207000" cy="3442312"/>
          </a:xfrm>
          <a:prstGeom prst="rect">
            <a:avLst/>
          </a:prstGeom>
          <a:noFill/>
          <a:ln>
            <a:noFill/>
          </a:ln>
          <a:extLst>
            <a:ext uri="{53640926-AAD7-44D8-BBD7-CCE9431645EC}">
              <a14:shadowObscured xmlns:a14="http://schemas.microsoft.com/office/drawing/2010/main"/>
            </a:ext>
          </a:extLst>
        </p:spPr>
      </p:pic>
      <p:sp>
        <p:nvSpPr>
          <p:cNvPr id="14" name="textruta 13">
            <a:extLst>
              <a:ext uri="{FF2B5EF4-FFF2-40B4-BE49-F238E27FC236}">
                <a16:creationId xmlns:a16="http://schemas.microsoft.com/office/drawing/2014/main" id="{D92238E4-55F6-A1CD-FC1A-C19A037A5F23}"/>
              </a:ext>
            </a:extLst>
          </p:cNvPr>
          <p:cNvSpPr txBox="1"/>
          <p:nvPr/>
        </p:nvSpPr>
        <p:spPr>
          <a:xfrm>
            <a:off x="6216422" y="3057351"/>
            <a:ext cx="6130636" cy="369332"/>
          </a:xfrm>
          <a:prstGeom prst="rect">
            <a:avLst/>
          </a:prstGeom>
          <a:noFill/>
        </p:spPr>
        <p:txBody>
          <a:bodyPr wrap="square">
            <a:spAutoFit/>
          </a:bodyPr>
          <a:lstStyle/>
          <a:p>
            <a:r>
              <a:rPr lang="sv-SE" sz="1800" dirty="0">
                <a:latin typeface="Algerian" panose="04020705040A02060702" pitchFamily="82" charset="0"/>
              </a:rPr>
              <a:t>Avancemang </a:t>
            </a:r>
            <a:r>
              <a:rPr lang="sv-SE" dirty="0" err="1">
                <a:latin typeface="Algerian" panose="04020705040A02060702" pitchFamily="82" charset="0"/>
              </a:rPr>
              <a:t>dam</a:t>
            </a:r>
            <a:r>
              <a:rPr lang="sv-SE" sz="1800" dirty="0" err="1">
                <a:latin typeface="Algerian" panose="04020705040A02060702" pitchFamily="82" charset="0"/>
              </a:rPr>
              <a:t>Allsvenskan</a:t>
            </a:r>
            <a:r>
              <a:rPr lang="sv-SE" sz="1800" dirty="0">
                <a:latin typeface="Algerian" panose="04020705040A02060702" pitchFamily="82" charset="0"/>
              </a:rPr>
              <a:t> 2023</a:t>
            </a:r>
          </a:p>
        </p:txBody>
      </p:sp>
    </p:spTree>
    <p:extLst>
      <p:ext uri="{BB962C8B-B14F-4D97-AF65-F5344CB8AC3E}">
        <p14:creationId xmlns:p14="http://schemas.microsoft.com/office/powerpoint/2010/main" val="10075638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59614"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Era kontaktpersoner</a:t>
            </a:r>
          </a:p>
        </p:txBody>
      </p:sp>
      <p:sp>
        <p:nvSpPr>
          <p:cNvPr id="9" name="Underrubrik 8">
            <a:extLst>
              <a:ext uri="{FF2B5EF4-FFF2-40B4-BE49-F238E27FC236}">
                <a16:creationId xmlns:a16="http://schemas.microsoft.com/office/drawing/2014/main" id="{F160AD88-60D0-4653-BF53-B079D8810561}"/>
              </a:ext>
            </a:extLst>
          </p:cNvPr>
          <p:cNvSpPr>
            <a:spLocks noGrp="1"/>
          </p:cNvSpPr>
          <p:nvPr>
            <p:ph type="subTitle" idx="1"/>
          </p:nvPr>
        </p:nvSpPr>
        <p:spPr>
          <a:xfrm>
            <a:off x="2915175" y="1505455"/>
            <a:ext cx="2609325" cy="2161228"/>
          </a:xfrm>
        </p:spPr>
        <p:txBody>
          <a:bodyPr>
            <a:normAutofit/>
          </a:bodyPr>
          <a:lstStyle/>
          <a:p>
            <a:pPr lvl="0" algn="l"/>
            <a:r>
              <a:rPr lang="sv-SE" sz="1800" dirty="0">
                <a:latin typeface="Arial" panose="020B0604020202020204" pitchFamily="34" charset="0"/>
                <a:cs typeface="Arial" panose="020B0604020202020204" pitchFamily="34" charset="0"/>
              </a:rPr>
              <a:t>Joacim Svensson</a:t>
            </a:r>
          </a:p>
          <a:p>
            <a:pPr lvl="0" algn="l"/>
            <a:r>
              <a:rPr lang="sv-SE" sz="1800" dirty="0">
                <a:latin typeface="Arial" panose="020B0604020202020204" pitchFamily="34" charset="0"/>
                <a:cs typeface="Arial" panose="020B0604020202020204" pitchFamily="34" charset="0"/>
              </a:rPr>
              <a:t>Tfn: 070-302 77 79</a:t>
            </a:r>
          </a:p>
          <a:p>
            <a:pPr lvl="0" algn="l"/>
            <a:r>
              <a:rPr lang="sv-SE" sz="1800" dirty="0">
                <a:latin typeface="Arial" panose="020B0604020202020204" pitchFamily="34" charset="0"/>
                <a:cs typeface="Arial" panose="020B0604020202020204" pitchFamily="34" charset="0"/>
              </a:rPr>
              <a:t>E-post: Kansli@ibffalunu.se</a:t>
            </a:r>
          </a:p>
        </p:txBody>
      </p:sp>
      <p:sp>
        <p:nvSpPr>
          <p:cNvPr id="11" name="Rubrik 5">
            <a:extLst>
              <a:ext uri="{FF2B5EF4-FFF2-40B4-BE49-F238E27FC236}">
                <a16:creationId xmlns:a16="http://schemas.microsoft.com/office/drawing/2014/main" id="{8F3236D9-24C4-4373-AE53-4ABFA7966857}"/>
              </a:ext>
            </a:extLst>
          </p:cNvPr>
          <p:cNvSpPr txBox="1">
            <a:spLocks/>
          </p:cNvSpPr>
          <p:nvPr/>
        </p:nvSpPr>
        <p:spPr>
          <a:xfrm>
            <a:off x="3049" y="5773956"/>
            <a:ext cx="12183596" cy="943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rgbClr val="FF3399"/>
                </a:solidFill>
                <a:latin typeface="Gloss And Bloom" pitchFamily="2" charset="0"/>
                <a:cs typeface="Arial" panose="020B0604020202020204" pitchFamily="34" charset="0"/>
              </a:rPr>
              <a:t>Tillsammans är vi den Rosa Familjen. Tillsammans är vi IBF Falun.</a:t>
            </a:r>
          </a:p>
        </p:txBody>
      </p:sp>
      <p:sp>
        <p:nvSpPr>
          <p:cNvPr id="13" name="Underrubrik 8">
            <a:extLst>
              <a:ext uri="{FF2B5EF4-FFF2-40B4-BE49-F238E27FC236}">
                <a16:creationId xmlns:a16="http://schemas.microsoft.com/office/drawing/2014/main" id="{54A59342-4570-4BAE-883F-1CF4A90C106B}"/>
              </a:ext>
            </a:extLst>
          </p:cNvPr>
          <p:cNvSpPr txBox="1">
            <a:spLocks/>
          </p:cNvSpPr>
          <p:nvPr/>
        </p:nvSpPr>
        <p:spPr>
          <a:xfrm>
            <a:off x="5877450" y="1505455"/>
            <a:ext cx="3657489" cy="2020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1800" dirty="0">
                <a:latin typeface="Arial" panose="020B0604020202020204" pitchFamily="34" charset="0"/>
                <a:cs typeface="Arial" panose="020B0604020202020204" pitchFamily="34" charset="0"/>
              </a:rPr>
              <a:t>Magnus Röhnisch</a:t>
            </a:r>
          </a:p>
          <a:p>
            <a:pPr algn="l"/>
            <a:r>
              <a:rPr lang="sv-SE" sz="1800" dirty="0">
                <a:latin typeface="Arial" panose="020B0604020202020204" pitchFamily="34" charset="0"/>
                <a:cs typeface="Arial" panose="020B0604020202020204" pitchFamily="34" charset="0"/>
              </a:rPr>
              <a:t>Tfn: 070-731 64 98</a:t>
            </a:r>
          </a:p>
          <a:p>
            <a:pPr algn="l"/>
            <a:r>
              <a:rPr lang="sv-SE" sz="1800" dirty="0">
                <a:latin typeface="Arial" panose="020B0604020202020204" pitchFamily="34" charset="0"/>
                <a:cs typeface="Arial" panose="020B0604020202020204" pitchFamily="34" charset="0"/>
              </a:rPr>
              <a:t>E-post: Magnus.rohnisch70@gmail.com</a:t>
            </a:r>
          </a:p>
        </p:txBody>
      </p:sp>
    </p:spTree>
    <p:extLst>
      <p:ext uri="{BB962C8B-B14F-4D97-AF65-F5344CB8AC3E}">
        <p14:creationId xmlns:p14="http://schemas.microsoft.com/office/powerpoint/2010/main" val="35255525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59622"/>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Om IBF Falun Utveckling </a:t>
            </a:r>
          </a:p>
        </p:txBody>
      </p:sp>
      <p:sp>
        <p:nvSpPr>
          <p:cNvPr id="3" name="Underrubrik 2">
            <a:extLst>
              <a:ext uri="{FF2B5EF4-FFF2-40B4-BE49-F238E27FC236}">
                <a16:creationId xmlns:a16="http://schemas.microsoft.com/office/drawing/2014/main" id="{747A8687-52C3-4C96-8820-ACA132318B70}"/>
              </a:ext>
            </a:extLst>
          </p:cNvPr>
          <p:cNvSpPr>
            <a:spLocks noGrp="1"/>
          </p:cNvSpPr>
          <p:nvPr>
            <p:ph type="subTitle" idx="1"/>
          </p:nvPr>
        </p:nvSpPr>
        <p:spPr>
          <a:xfrm>
            <a:off x="461754" y="1092228"/>
            <a:ext cx="5147960" cy="5082804"/>
          </a:xfrm>
        </p:spPr>
        <p:txBody>
          <a:bodyPr>
            <a:noAutofit/>
          </a:bodyPr>
          <a:lstStyle/>
          <a:p>
            <a:pPr algn="l"/>
            <a:r>
              <a:rPr lang="sv-SE" sz="1100" dirty="0">
                <a:latin typeface="Arial" panose="020B0604020202020204" pitchFamily="34" charset="0"/>
                <a:cs typeface="Arial" panose="020B0604020202020204" pitchFamily="34" charset="0"/>
              </a:rPr>
              <a:t>Ungdomsföreningen bildades 2004 efter det att ungdomssektionen tagit beslutet att bli en egen juridisk idrottsförening.  På den tiden tillät inte regelverket att en förening hade mer än ett seniorlag vilket innebar att alla spelare som kom upp i ålder för att spela seniorinnebandy var tvungna att byta förening om man inte tog plats i IBF Faluns A-lag som spelade i högsta serien.</a:t>
            </a:r>
          </a:p>
          <a:p>
            <a:pPr algn="l"/>
            <a:r>
              <a:rPr lang="sv-SE" sz="1100" dirty="0">
                <a:latin typeface="Arial" panose="020B0604020202020204" pitchFamily="34" charset="0"/>
                <a:cs typeface="Arial" panose="020B0604020202020204" pitchFamily="34" charset="0"/>
              </a:rPr>
              <a:t>Därför togs ett beslut att starta IBF Falun Ungdom för att kunna låta alla dessa duktiga seniorspelare få fortsätta spela innebandy och bedriva en egen seniorverksamhet.</a:t>
            </a:r>
          </a:p>
          <a:p>
            <a:pPr algn="l"/>
            <a:r>
              <a:rPr lang="sv-SE" sz="1100" dirty="0">
                <a:latin typeface="Arial" panose="020B0604020202020204" pitchFamily="34" charset="0"/>
                <a:cs typeface="Arial" panose="020B0604020202020204" pitchFamily="34" charset="0"/>
              </a:rPr>
              <a:t>Senare år 2020 så gjordes IBF Falun Ungdom om till IBF Falun Utveckling.</a:t>
            </a:r>
          </a:p>
          <a:p>
            <a:pPr algn="l"/>
            <a:r>
              <a:rPr lang="sv-SE" sz="1100" dirty="0">
                <a:latin typeface="Arial" panose="020B0604020202020204" pitchFamily="34" charset="0"/>
                <a:cs typeface="Arial" panose="020B0604020202020204" pitchFamily="34" charset="0"/>
              </a:rPr>
              <a:t>Där är vi nu, vi är ett sammarbetslag till IBF Falun Elit.</a:t>
            </a:r>
          </a:p>
          <a:p>
            <a:pPr algn="l"/>
            <a:r>
              <a:rPr lang="sv-SE" sz="1100" dirty="0">
                <a:latin typeface="Arial" panose="020B0604020202020204" pitchFamily="34" charset="0"/>
                <a:cs typeface="Arial" panose="020B0604020202020204" pitchFamily="34" charset="0"/>
              </a:rPr>
              <a:t>Vi vill skapa Sveriges bästa utvecklingsmiljö för unga killar och tjejer och därmed fortsätta vara en ledande innebandystad som alltid är med och spelar om de ädlaste medaljerna.</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I dagsläget är vi ca 150 spelare fördelat på 80 killar och 70 tjejer i föreningen. </a:t>
            </a:r>
          </a:p>
          <a:p>
            <a:pPr algn="l"/>
            <a:r>
              <a:rPr lang="sv-SE" sz="1100" dirty="0">
                <a:latin typeface="Arial" panose="020B0604020202020204" pitchFamily="34" charset="0"/>
                <a:cs typeface="Arial" panose="020B0604020202020204" pitchFamily="34" charset="0"/>
              </a:rPr>
              <a:t>Dessa spelare är i åldrarna 15 - 23 år.</a:t>
            </a:r>
          </a:p>
          <a:p>
            <a:pPr algn="l"/>
            <a:r>
              <a:rPr lang="sv-SE" sz="1100" dirty="0">
                <a:latin typeface="Arial" panose="020B0604020202020204" pitchFamily="34" charset="0"/>
                <a:cs typeface="Arial" panose="020B0604020202020204" pitchFamily="34" charset="0"/>
              </a:rPr>
              <a:t>Vi jobbar med nivå anpassade träningsgrupper, de olika </a:t>
            </a:r>
            <a:r>
              <a:rPr lang="sv-SE" sz="1100" dirty="0" err="1">
                <a:latin typeface="Arial" panose="020B0604020202020204" pitchFamily="34" charset="0"/>
                <a:cs typeface="Arial" panose="020B0604020202020204" pitchFamily="34" charset="0"/>
              </a:rPr>
              <a:t>matchlagen</a:t>
            </a:r>
            <a:r>
              <a:rPr lang="sv-SE" sz="1100" dirty="0">
                <a:latin typeface="Arial" panose="020B0604020202020204" pitchFamily="34" charset="0"/>
                <a:cs typeface="Arial" panose="020B0604020202020204" pitchFamily="34" charset="0"/>
              </a:rPr>
              <a:t> som finns är följande:</a:t>
            </a:r>
          </a:p>
        </p:txBody>
      </p:sp>
      <p:sp>
        <p:nvSpPr>
          <p:cNvPr id="13" name="textruta 12">
            <a:extLst>
              <a:ext uri="{FF2B5EF4-FFF2-40B4-BE49-F238E27FC236}">
                <a16:creationId xmlns:a16="http://schemas.microsoft.com/office/drawing/2014/main" id="{AA3BBC7F-FC45-4508-A4F3-CB412526E3B6}"/>
              </a:ext>
            </a:extLst>
          </p:cNvPr>
          <p:cNvSpPr txBox="1"/>
          <p:nvPr/>
        </p:nvSpPr>
        <p:spPr>
          <a:xfrm>
            <a:off x="5991237" y="1092228"/>
            <a:ext cx="5995736" cy="3477875"/>
          </a:xfrm>
          <a:prstGeom prst="rect">
            <a:avLst/>
          </a:prstGeom>
          <a:noFill/>
        </p:spPr>
        <p:txBody>
          <a:bodyPr wrap="square">
            <a:spAutoFit/>
          </a:bodyPr>
          <a:lstStyle/>
          <a:p>
            <a:pPr algn="l"/>
            <a:r>
              <a:rPr lang="sv-SE" sz="1100" b="1" dirty="0">
                <a:latin typeface="Arial" panose="020B0604020202020204" pitchFamily="34" charset="0"/>
                <a:cs typeface="Arial" panose="020B0604020202020204" pitchFamily="34" charset="0"/>
              </a:rPr>
              <a:t>TJEJER</a:t>
            </a:r>
          </a:p>
          <a:p>
            <a:pPr algn="l"/>
            <a:r>
              <a:rPr lang="sv-SE" sz="1100" dirty="0">
                <a:latin typeface="Arial" panose="020B0604020202020204" pitchFamily="34" charset="0"/>
                <a:cs typeface="Arial" panose="020B0604020202020204" pitchFamily="34" charset="0"/>
              </a:rPr>
              <a:t>•	Flickor 16</a:t>
            </a:r>
          </a:p>
          <a:p>
            <a:pPr algn="l"/>
            <a:r>
              <a:rPr lang="sv-SE" sz="1100" dirty="0">
                <a:latin typeface="Arial" panose="020B0604020202020204" pitchFamily="34" charset="0"/>
                <a:cs typeface="Arial" panose="020B0604020202020204" pitchFamily="34" charset="0"/>
              </a:rPr>
              <a:t>•	F-16 SM</a:t>
            </a:r>
          </a:p>
          <a:p>
            <a:pPr algn="l"/>
            <a:r>
              <a:rPr lang="sv-SE" sz="1100" dirty="0">
                <a:latin typeface="Arial" panose="020B0604020202020204" pitchFamily="34" charset="0"/>
                <a:cs typeface="Arial" panose="020B0604020202020204" pitchFamily="34" charset="0"/>
              </a:rPr>
              <a:t>•	Damjuniorer</a:t>
            </a:r>
          </a:p>
          <a:p>
            <a:pPr algn="l"/>
            <a:r>
              <a:rPr lang="sv-SE" sz="1100" dirty="0">
                <a:latin typeface="Arial" panose="020B0604020202020204" pitchFamily="34" charset="0"/>
                <a:cs typeface="Arial" panose="020B0604020202020204" pitchFamily="34" charset="0"/>
              </a:rPr>
              <a:t>•	Dam JAS (juniorallsvenskan)</a:t>
            </a:r>
          </a:p>
          <a:p>
            <a:pPr algn="l"/>
            <a:r>
              <a:rPr lang="sv-SE" sz="1100" dirty="0">
                <a:latin typeface="Arial" panose="020B0604020202020204" pitchFamily="34" charset="0"/>
                <a:cs typeface="Arial" panose="020B0604020202020204" pitchFamily="34" charset="0"/>
              </a:rPr>
              <a:t>•	Damer division 2</a:t>
            </a:r>
          </a:p>
          <a:p>
            <a:pPr algn="l"/>
            <a:r>
              <a:rPr lang="sv-SE" sz="1100" dirty="0">
                <a:latin typeface="Arial" panose="020B0604020202020204" pitchFamily="34" charset="0"/>
                <a:cs typeface="Arial" panose="020B0604020202020204" pitchFamily="34" charset="0"/>
              </a:rPr>
              <a:t>•	Damallsvenskan</a:t>
            </a:r>
          </a:p>
          <a:p>
            <a:pPr algn="l"/>
            <a:endParaRPr lang="sv-SE" sz="1100" dirty="0">
              <a:latin typeface="Arial" panose="020B0604020202020204" pitchFamily="34" charset="0"/>
              <a:cs typeface="Arial" panose="020B0604020202020204" pitchFamily="34" charset="0"/>
            </a:endParaRPr>
          </a:p>
          <a:p>
            <a:pPr algn="l"/>
            <a:r>
              <a:rPr lang="sv-SE" sz="1100" b="1" dirty="0">
                <a:latin typeface="Arial" panose="020B0604020202020204" pitchFamily="34" charset="0"/>
                <a:cs typeface="Arial" panose="020B0604020202020204" pitchFamily="34" charset="0"/>
              </a:rPr>
              <a:t>KILLAR</a:t>
            </a:r>
          </a:p>
          <a:p>
            <a:pPr algn="l"/>
            <a:r>
              <a:rPr lang="sv-SE" sz="1100" dirty="0">
                <a:latin typeface="Arial" panose="020B0604020202020204" pitchFamily="34" charset="0"/>
                <a:cs typeface="Arial" panose="020B0604020202020204" pitchFamily="34" charset="0"/>
              </a:rPr>
              <a:t>•	Pojkar 16</a:t>
            </a:r>
          </a:p>
          <a:p>
            <a:pPr algn="l"/>
            <a:r>
              <a:rPr lang="sv-SE" sz="1100" dirty="0">
                <a:latin typeface="Arial" panose="020B0604020202020204" pitchFamily="34" charset="0"/>
                <a:cs typeface="Arial" panose="020B0604020202020204" pitchFamily="34" charset="0"/>
              </a:rPr>
              <a:t>•	P-16 SM</a:t>
            </a:r>
          </a:p>
          <a:p>
            <a:pPr algn="l"/>
            <a:r>
              <a:rPr lang="sv-SE" sz="1100" dirty="0">
                <a:latin typeface="Arial" panose="020B0604020202020204" pitchFamily="34" charset="0"/>
                <a:cs typeface="Arial" panose="020B0604020202020204" pitchFamily="34" charset="0"/>
              </a:rPr>
              <a:t>•	Herrjuniorer</a:t>
            </a:r>
          </a:p>
          <a:p>
            <a:pPr algn="l"/>
            <a:r>
              <a:rPr lang="sv-SE" sz="1100" dirty="0">
                <a:latin typeface="Arial" panose="020B0604020202020204" pitchFamily="34" charset="0"/>
                <a:cs typeface="Arial" panose="020B0604020202020204" pitchFamily="34" charset="0"/>
              </a:rPr>
              <a:t>•	Herr JAS (juniorallsvenskan)</a:t>
            </a:r>
          </a:p>
          <a:p>
            <a:pPr algn="l"/>
            <a:r>
              <a:rPr lang="sv-SE" sz="1100" dirty="0">
                <a:latin typeface="Arial" panose="020B0604020202020204" pitchFamily="34" charset="0"/>
                <a:cs typeface="Arial" panose="020B0604020202020204" pitchFamily="34" charset="0"/>
              </a:rPr>
              <a:t>•	Herrar division 3</a:t>
            </a:r>
          </a:p>
          <a:p>
            <a:pPr algn="l"/>
            <a:r>
              <a:rPr lang="sv-SE" sz="1100" dirty="0">
                <a:latin typeface="Arial" panose="020B0604020202020204" pitchFamily="34" charset="0"/>
                <a:cs typeface="Arial" panose="020B0604020202020204" pitchFamily="34" charset="0"/>
              </a:rPr>
              <a:t>•	Herrar Allsvenskan</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I dagsläget jobbar vi med att göra föreningen större, mer professionell och skapa en så bra utvecklingsmiljö som möjligt för ungdomarna i föreningen oavsett nivå.</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Vi har haft en handfull spelare som representerat Svenska U-19 landslaget.</a:t>
            </a:r>
          </a:p>
        </p:txBody>
      </p:sp>
    </p:spTree>
    <p:extLst>
      <p:ext uri="{BB962C8B-B14F-4D97-AF65-F5344CB8AC3E}">
        <p14:creationId xmlns:p14="http://schemas.microsoft.com/office/powerpoint/2010/main" val="10890198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99637"/>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Elit och bredd </a:t>
            </a:r>
          </a:p>
        </p:txBody>
      </p:sp>
      <p:sp>
        <p:nvSpPr>
          <p:cNvPr id="7" name="Underrubrik 6">
            <a:extLst>
              <a:ext uri="{FF2B5EF4-FFF2-40B4-BE49-F238E27FC236}">
                <a16:creationId xmlns:a16="http://schemas.microsoft.com/office/drawing/2014/main" id="{5FD9A42F-B132-4548-B0C9-D7723A1EED76}"/>
              </a:ext>
            </a:extLst>
          </p:cNvPr>
          <p:cNvSpPr>
            <a:spLocks noGrp="1"/>
          </p:cNvSpPr>
          <p:nvPr>
            <p:ph type="subTitle" idx="1"/>
          </p:nvPr>
        </p:nvSpPr>
        <p:spPr>
          <a:xfrm>
            <a:off x="954505" y="1125207"/>
            <a:ext cx="9144000" cy="5267571"/>
          </a:xfrm>
        </p:spPr>
        <p:txBody>
          <a:bodyPr>
            <a:noAutofit/>
          </a:bodyPr>
          <a:lstStyle/>
          <a:p>
            <a:pPr algn="l"/>
            <a:r>
              <a:rPr lang="sv-SE" sz="1600" dirty="0">
                <a:latin typeface="Arial" panose="020B0604020202020204" pitchFamily="34" charset="0"/>
                <a:cs typeface="Arial" panose="020B0604020202020204" pitchFamily="34" charset="0"/>
              </a:rPr>
              <a:t>Föreningsstrukturen består av; </a:t>
            </a:r>
          </a:p>
          <a:p>
            <a:pPr algn="l"/>
            <a:r>
              <a:rPr lang="sv-SE" sz="1600" b="1" dirty="0">
                <a:latin typeface="Arial" panose="020B0604020202020204" pitchFamily="34" charset="0"/>
                <a:cs typeface="Arial" panose="020B0604020202020204" pitchFamily="34" charset="0"/>
              </a:rPr>
              <a:t>IBF Falun Elit</a:t>
            </a:r>
            <a:r>
              <a:rPr lang="sv-SE" sz="1600" dirty="0">
                <a:latin typeface="Arial" panose="020B0604020202020204" pitchFamily="34" charset="0"/>
                <a:cs typeface="Arial" panose="020B0604020202020204" pitchFamily="34" charset="0"/>
              </a:rPr>
              <a:t>: Dam- och herrlag i SSL samt parasportlag för intellektuellt funktionsnedsatta. </a:t>
            </a:r>
          </a:p>
          <a:p>
            <a:pPr algn="l"/>
            <a:r>
              <a:rPr lang="sv-SE" sz="1600" b="1" dirty="0">
                <a:latin typeface="Arial" panose="020B0604020202020204" pitchFamily="34" charset="0"/>
                <a:cs typeface="Arial" panose="020B0604020202020204" pitchFamily="34" charset="0"/>
              </a:rPr>
              <a:t>IBF Falun Utveckling</a:t>
            </a:r>
            <a:r>
              <a:rPr lang="sv-SE" sz="1600" dirty="0">
                <a:latin typeface="Arial" panose="020B0604020202020204" pitchFamily="34" charset="0"/>
                <a:cs typeface="Arial" panose="020B0604020202020204" pitchFamily="34" charset="0"/>
              </a:rPr>
              <a:t>: Dam och herr från 15 år och upp till seniornivå med uttalad ambition att vara Sveriges bästa utvecklingsmiljö för unga innebandyspelare</a:t>
            </a:r>
          </a:p>
          <a:p>
            <a:pPr algn="l"/>
            <a:r>
              <a:rPr lang="sv-SE" sz="1600" b="1" dirty="0">
                <a:latin typeface="Arial" panose="020B0604020202020204" pitchFamily="34" charset="0"/>
                <a:cs typeface="Arial" panose="020B0604020202020204" pitchFamily="34" charset="0"/>
              </a:rPr>
              <a:t>IBF Falun Ungdom &amp; Barn: </a:t>
            </a:r>
            <a:r>
              <a:rPr lang="sv-SE" sz="1600" dirty="0">
                <a:latin typeface="Arial" panose="020B0604020202020204" pitchFamily="34" charset="0"/>
                <a:cs typeface="Arial" panose="020B0604020202020204" pitchFamily="34" charset="0"/>
              </a:rPr>
              <a:t>Från lek och lär upp till flickor och pojkar 15 år. </a:t>
            </a:r>
            <a:r>
              <a:rPr lang="sv-SE" sz="1600" b="1" dirty="0">
                <a:latin typeface="Arial" panose="020B0604020202020204" pitchFamily="34" charset="0"/>
                <a:cs typeface="Arial" panose="020B0604020202020204" pitchFamily="34" charset="0"/>
              </a:rPr>
              <a:t> </a:t>
            </a:r>
          </a:p>
          <a:p>
            <a:pPr algn="l"/>
            <a:r>
              <a:rPr lang="sv-SE" sz="1600" dirty="0">
                <a:latin typeface="Arial" panose="020B0604020202020204" pitchFamily="34" charset="0"/>
                <a:cs typeface="Arial" panose="020B0604020202020204" pitchFamily="34" charset="0"/>
              </a:rPr>
              <a:t>Strukturen är ny från säsongen 2020/21 och vi har arbetat under parollen ”Tre organisationsnummer, en förening”. Genom ett nära samarbete mellan föreningarna och med </a:t>
            </a:r>
            <a:r>
              <a:rPr lang="sv-SE" sz="1600" dirty="0" err="1">
                <a:latin typeface="Arial" panose="020B0604020202020204" pitchFamily="34" charset="0"/>
                <a:cs typeface="Arial" panose="020B0604020202020204" pitchFamily="34" charset="0"/>
              </a:rPr>
              <a:t>Hagströmska</a:t>
            </a:r>
            <a:r>
              <a:rPr lang="sv-SE" sz="1600" dirty="0">
                <a:latin typeface="Arial" panose="020B0604020202020204" pitchFamily="34" charset="0"/>
                <a:cs typeface="Arial" panose="020B0604020202020204" pitchFamily="34" charset="0"/>
              </a:rPr>
              <a:t> Gymnasiet och </a:t>
            </a:r>
            <a:r>
              <a:rPr lang="sv-SE" sz="1600" dirty="0" err="1">
                <a:latin typeface="Arial" panose="020B0604020202020204" pitchFamily="34" charset="0"/>
                <a:cs typeface="Arial" panose="020B0604020202020204" pitchFamily="34" charset="0"/>
              </a:rPr>
              <a:t>Lugnetgymnasiets</a:t>
            </a:r>
            <a:r>
              <a:rPr lang="sv-SE" sz="1600" dirty="0">
                <a:latin typeface="Arial" panose="020B0604020202020204" pitchFamily="34" charset="0"/>
                <a:cs typeface="Arial" panose="020B0604020202020204" pitchFamily="34" charset="0"/>
              </a:rPr>
              <a:t> nationella och lokala idrottsutbildning skapar vi bra förutsättningar för alla att komma in i sporten innebandy och för den som vill också möjliggöra en elitsatsning längre upp i åldrarna. </a:t>
            </a:r>
          </a:p>
          <a:p>
            <a:pPr algn="l"/>
            <a:r>
              <a:rPr lang="sv-SE" sz="1600" dirty="0">
                <a:latin typeface="Arial" panose="020B0604020202020204" pitchFamily="34" charset="0"/>
                <a:cs typeface="Arial" panose="020B0604020202020204" pitchFamily="34" charset="0"/>
              </a:rPr>
              <a:t>Vår målsättning är att IBF Faluns herr och damlag i SSL ska vara i princip självförsörjande på elitspelare och att Falun ska vara det naturliga valet för alla Sveriges innebandyspelande ungdomar som söker den bästa utvecklingsmiljön som spelare. </a:t>
            </a:r>
          </a:p>
          <a:p>
            <a:pPr algn="l"/>
            <a:r>
              <a:rPr lang="sv-S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456580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Guide Arena är vårt hem</a:t>
            </a:r>
          </a:p>
        </p:txBody>
      </p:sp>
      <p:sp>
        <p:nvSpPr>
          <p:cNvPr id="3" name="Underrubrik 2">
            <a:extLst>
              <a:ext uri="{FF2B5EF4-FFF2-40B4-BE49-F238E27FC236}">
                <a16:creationId xmlns:a16="http://schemas.microsoft.com/office/drawing/2014/main" id="{37A61F38-68A3-43A4-AA0D-B57CD558F9B5}"/>
              </a:ext>
            </a:extLst>
          </p:cNvPr>
          <p:cNvSpPr>
            <a:spLocks noGrp="1"/>
          </p:cNvSpPr>
          <p:nvPr>
            <p:ph type="subTitle" idx="1"/>
          </p:nvPr>
        </p:nvSpPr>
        <p:spPr>
          <a:xfrm>
            <a:off x="1757265" y="5728436"/>
            <a:ext cx="9144000" cy="1022262"/>
          </a:xfrm>
        </p:spPr>
        <p:txBody>
          <a:bodyPr>
            <a:normAutofit fontScale="92500" lnSpcReduction="20000"/>
          </a:bodyPr>
          <a:lstStyle/>
          <a:p>
            <a:r>
              <a:rPr lang="sv-SE" dirty="0">
                <a:latin typeface="Arial" panose="020B0604020202020204" pitchFamily="34" charset="0"/>
                <a:cs typeface="Arial" panose="020B0604020202020204" pitchFamily="34" charset="0"/>
              </a:rPr>
              <a:t>Byggd 2005. Ägs av IBF Falun genom helägda arenabolaget Falu Innebandyarena AB. </a:t>
            </a:r>
          </a:p>
          <a:p>
            <a:r>
              <a:rPr lang="sv-SE" dirty="0">
                <a:latin typeface="Arial" panose="020B0604020202020204" pitchFamily="34" charset="0"/>
                <a:cs typeface="Arial" panose="020B0604020202020204" pitchFamily="34" charset="0"/>
              </a:rPr>
              <a:t>Publikkapacitet: 2 400. </a:t>
            </a:r>
          </a:p>
        </p:txBody>
      </p:sp>
      <p:pic>
        <p:nvPicPr>
          <p:cNvPr id="7" name="Bildobjekt 6" descr="En bild som visar person, byggnad, personer, utomhus&#10;&#10;Automatiskt genererad beskrivning">
            <a:extLst>
              <a:ext uri="{FF2B5EF4-FFF2-40B4-BE49-F238E27FC236}">
                <a16:creationId xmlns:a16="http://schemas.microsoft.com/office/drawing/2014/main" id="{98425323-2794-4C18-A6E4-74D50BA39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596" y="1129563"/>
            <a:ext cx="6899994" cy="4598873"/>
          </a:xfrm>
          <a:prstGeom prst="ellipse">
            <a:avLst/>
          </a:prstGeom>
          <a:ln>
            <a:noFill/>
          </a:ln>
          <a:effectLst>
            <a:softEdge rad="112500"/>
          </a:effectLst>
        </p:spPr>
      </p:pic>
    </p:spTree>
    <p:extLst>
      <p:ext uri="{BB962C8B-B14F-4D97-AF65-F5344CB8AC3E}">
        <p14:creationId xmlns:p14="http://schemas.microsoft.com/office/powerpoint/2010/main" val="111058073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5355"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 </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Guide Arena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1"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Till spelaren </a:t>
            </a:r>
          </a:p>
          <a:p>
            <a:pPr marR="0" lvl="0" algn="l"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 :- på träningsavgift alt presentkort på klubbhuset. </a:t>
            </a: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596" y="1112629"/>
            <a:ext cx="4179600" cy="444039"/>
          </a:xfrm>
          <a:prstGeom prst="rect">
            <a:avLst/>
          </a:prstGeom>
        </p:spPr>
      </p:pic>
    </p:spTree>
    <p:extLst>
      <p:ext uri="{BB962C8B-B14F-4D97-AF65-F5344CB8AC3E}">
        <p14:creationId xmlns:p14="http://schemas.microsoft.com/office/powerpoint/2010/main" val="16341270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342900" indent="-34290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Årsabonnemang Solidsport för allt utvecklingsmatcher exklusive Allsvenskan. </a:t>
            </a:r>
          </a:p>
          <a:p>
            <a:pPr marR="0" lvl="0" algn="l" defTabSz="914400" rtl="0" eaLnBrk="1" fontAlgn="auto" latinLnBrk="0" hangingPunct="1">
              <a:lnSpc>
                <a:spcPct val="100000"/>
              </a:lnSpc>
              <a:spcBef>
                <a:spcPts val="0"/>
              </a:spcBef>
              <a:spcAft>
                <a:spcPts val="0"/>
              </a:spcAft>
              <a:buClrTx/>
              <a:buSzTx/>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T</a:t>
            </a:r>
            <a:r>
              <a:rPr lang="sv-SE" sz="1600" b="1" dirty="0" err="1">
                <a:solidFill>
                  <a:srgbClr val="FF3399"/>
                </a:solidFill>
                <a:latin typeface="Arial" panose="020B0604020202020204" pitchFamily="34" charset="0"/>
                <a:cs typeface="Arial" panose="020B0604020202020204" pitchFamily="34" charset="0"/>
              </a:rPr>
              <a:t>ill</a:t>
            </a:r>
            <a:r>
              <a:rPr lang="sv-SE" sz="1600" b="1" dirty="0">
                <a:solidFill>
                  <a:srgbClr val="FF3399"/>
                </a:solidFill>
                <a:latin typeface="Arial" panose="020B0604020202020204" pitchFamily="34" charset="0"/>
                <a:cs typeface="Arial" panose="020B0604020202020204" pitchFamily="34" charset="0"/>
              </a:rPr>
              <a:t> spelaren</a:t>
            </a:r>
            <a:endPar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2500:- som täcker resepotten. </a:t>
            </a: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06601" y="1110548"/>
            <a:ext cx="4178798" cy="611897"/>
          </a:xfrm>
          <a:prstGeom prst="rect">
            <a:avLst/>
          </a:prstGeom>
        </p:spPr>
      </p:pic>
    </p:spTree>
    <p:extLst>
      <p:ext uri="{BB962C8B-B14F-4D97-AF65-F5344CB8AC3E}">
        <p14:creationId xmlns:p14="http://schemas.microsoft.com/office/powerpoint/2010/main" val="5442893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Exponering i </a:t>
            </a:r>
            <a:r>
              <a:rPr lang="sv-SE" sz="1600" dirty="0" err="1">
                <a:solidFill>
                  <a:prstClr val="white"/>
                </a:solidFill>
                <a:latin typeface="Arial" panose="020B0604020202020204" pitchFamily="34" charset="0"/>
                <a:cs typeface="Arial" panose="020B0604020202020204" pitchFamily="34" charset="0"/>
              </a:rPr>
              <a:t>streamade</a:t>
            </a:r>
            <a:r>
              <a:rPr lang="sv-SE" sz="1600" dirty="0">
                <a:solidFill>
                  <a:prstClr val="white"/>
                </a:solidFill>
                <a:latin typeface="Arial" panose="020B0604020202020204" pitchFamily="34" charset="0"/>
                <a:cs typeface="Arial" panose="020B0604020202020204" pitchFamily="34" charset="0"/>
              </a:rPr>
              <a:t> sändningar via </a:t>
            </a:r>
            <a:r>
              <a:rPr lang="sv-SE" sz="1600" dirty="0" err="1">
                <a:solidFill>
                  <a:prstClr val="white"/>
                </a:solidFill>
                <a:latin typeface="Arial" panose="020B0604020202020204" pitchFamily="34" charset="0"/>
                <a:cs typeface="Arial" panose="020B0604020202020204" pitchFamily="34" charset="0"/>
              </a:rPr>
              <a:t>SolidSport</a:t>
            </a:r>
            <a:endParaRPr lang="sv-SE" sz="1600" dirty="0">
              <a:solidFill>
                <a:prstClr val="whit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285750" indent="-28575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Årsabonnemang Solidsport för alla Utvecklingsmatcher, Exklusive Allsvenskan.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sz="1600" b="1" dirty="0">
                <a:solidFill>
                  <a:srgbClr val="FF3399"/>
                </a:solidFill>
                <a:latin typeface="Arial" panose="020B0604020202020204" pitchFamily="34" charset="0"/>
                <a:cs typeface="Arial" panose="020B0604020202020204" pitchFamily="34" charset="0"/>
              </a:rPr>
              <a:t>Till spelaren</a:t>
            </a:r>
          </a:p>
          <a:p>
            <a:pPr marR="0" lvl="0" algn="l" defTabSz="914400" rtl="0" eaLnBrk="1" fontAlgn="auto" latinLnBrk="0" hangingPunct="1">
              <a:lnSpc>
                <a:spcPct val="100000"/>
              </a:lnSpc>
              <a:spcBef>
                <a:spcPts val="0"/>
              </a:spcBef>
              <a:spcAft>
                <a:spcPts val="0"/>
              </a:spcAft>
              <a:buClrTx/>
              <a:buSzTx/>
              <a:tabLst/>
              <a:defRPr/>
            </a:pPr>
            <a:r>
              <a:rPr lang="sv-SE" sz="1600" dirty="0">
                <a:latin typeface="Arial" panose="020B0604020202020204" pitchFamily="34" charset="0"/>
                <a:cs typeface="Arial" panose="020B0604020202020204" pitchFamily="34" charset="0"/>
              </a:rPr>
              <a:t>3500:- till spelarens träningsavgift. </a:t>
            </a:r>
          </a:p>
          <a:p>
            <a:pPr marR="0" lvl="0" algn="l" defTabSz="914400" rtl="0" eaLnBrk="1" fontAlgn="auto" latinLnBrk="0" hangingPunct="1">
              <a:lnSpc>
                <a:spcPct val="100000"/>
              </a:lnSpc>
              <a:spcBef>
                <a:spcPts val="0"/>
              </a:spcBef>
              <a:spcAft>
                <a:spcPts val="0"/>
              </a:spcAft>
              <a:buClrTx/>
              <a:buSzTx/>
              <a:tabLst/>
              <a:defRPr/>
            </a:pPr>
            <a:endParaRPr lang="sv-SE" sz="1600" b="1" dirty="0">
              <a:solidFill>
                <a:srgbClr val="FF3399"/>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06601" y="1169718"/>
            <a:ext cx="4178798" cy="493557"/>
          </a:xfrm>
          <a:prstGeom prst="rect">
            <a:avLst/>
          </a:prstGeom>
        </p:spPr>
      </p:pic>
    </p:spTree>
    <p:extLst>
      <p:ext uri="{BB962C8B-B14F-4D97-AF65-F5344CB8AC3E}">
        <p14:creationId xmlns:p14="http://schemas.microsoft.com/office/powerpoint/2010/main" val="35071528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Exponering i </a:t>
            </a:r>
            <a:r>
              <a:rPr lang="sv-SE" sz="1600" dirty="0" err="1">
                <a:solidFill>
                  <a:prstClr val="white"/>
                </a:solidFill>
                <a:latin typeface="Arial" panose="020B0604020202020204" pitchFamily="34" charset="0"/>
                <a:cs typeface="Arial" panose="020B0604020202020204" pitchFamily="34" charset="0"/>
              </a:rPr>
              <a:t>streamade</a:t>
            </a:r>
            <a:r>
              <a:rPr lang="sv-SE" sz="1600" dirty="0">
                <a:solidFill>
                  <a:prstClr val="white"/>
                </a:solidFill>
                <a:latin typeface="Arial" panose="020B0604020202020204" pitchFamily="34" charset="0"/>
                <a:cs typeface="Arial" panose="020B0604020202020204" pitchFamily="34" charset="0"/>
              </a:rPr>
              <a:t> sändningar via </a:t>
            </a:r>
            <a:r>
              <a:rPr lang="sv-SE" sz="1600" dirty="0" err="1">
                <a:solidFill>
                  <a:prstClr val="white"/>
                </a:solidFill>
                <a:latin typeface="Arial" panose="020B0604020202020204" pitchFamily="34" charset="0"/>
                <a:cs typeface="Arial" panose="020B0604020202020204" pitchFamily="34" charset="0"/>
              </a:rPr>
              <a:t>SolidSport</a:t>
            </a:r>
            <a:endParaRPr lang="sv-SE" sz="1600"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285750" indent="-285750">
              <a:buFont typeface="Arial" panose="020B0604020202020204" pitchFamily="34" charset="0"/>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a:t>
            </a:r>
          </a:p>
          <a:p>
            <a:pPr marL="285750" indent="-28575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Årsabonnemang Solidsport för alla Utvecklingsmatcher. </a:t>
            </a:r>
          </a:p>
          <a:p>
            <a:pPr marL="285750" indent="-28575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1 abonnemang på innebandy.tv för herrallsvenskan/damallsvenskan. </a:t>
            </a:r>
          </a:p>
          <a:p>
            <a:pPr>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defRPr/>
            </a:pPr>
            <a:r>
              <a:rPr lang="sv-SE" sz="1600" b="1" dirty="0">
                <a:solidFill>
                  <a:srgbClr val="FF3399"/>
                </a:solidFill>
                <a:latin typeface="Arial" panose="020B0604020202020204" pitchFamily="34" charset="0"/>
                <a:cs typeface="Arial" panose="020B0604020202020204" pitchFamily="34" charset="0"/>
              </a:rPr>
              <a:t>Till spelaren </a:t>
            </a:r>
          </a:p>
          <a:p>
            <a:pPr>
              <a:defRPr/>
            </a:pPr>
            <a:r>
              <a:rPr lang="sv-SE" sz="1600" dirty="0">
                <a:latin typeface="Arial" panose="020B0604020202020204" pitchFamily="34" charset="0"/>
                <a:cs typeface="Arial" panose="020B0604020202020204" pitchFamily="34" charset="0"/>
              </a:rPr>
              <a:t>7000:- varav 6000:- till tränings/reseavgift och 1000:- presentkort på klubbhuset. </a:t>
            </a:r>
            <a:endParaRPr kumimoji="0" lang="sv-SE" sz="1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ruta 7">
            <a:extLst>
              <a:ext uri="{FF2B5EF4-FFF2-40B4-BE49-F238E27FC236}">
                <a16:creationId xmlns:a16="http://schemas.microsoft.com/office/drawing/2014/main" id="{E502B716-7603-4CDB-A2F2-FD71CC74B5F7}"/>
              </a:ext>
            </a:extLst>
          </p:cNvPr>
          <p:cNvSpPr txBox="1"/>
          <p:nvPr/>
        </p:nvSpPr>
        <p:spPr>
          <a:xfrm>
            <a:off x="4235116" y="192505"/>
            <a:ext cx="4267200" cy="163121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endParaRPr kumimoji="0" lang="sv-SE"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br>
            <a:r>
              <a:rPr kumimoji="0" lang="sv-SE" sz="3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ROSA PAKETET</a:t>
            </a:r>
          </a:p>
        </p:txBody>
      </p:sp>
    </p:spTree>
    <p:extLst>
      <p:ext uri="{BB962C8B-B14F-4D97-AF65-F5344CB8AC3E}">
        <p14:creationId xmlns:p14="http://schemas.microsoft.com/office/powerpoint/2010/main" val="9894044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51511"/>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Er investering</a:t>
            </a:r>
          </a:p>
        </p:txBody>
      </p:sp>
      <p:sp>
        <p:nvSpPr>
          <p:cNvPr id="14" name="Underrubrik 3">
            <a:extLst>
              <a:ext uri="{FF2B5EF4-FFF2-40B4-BE49-F238E27FC236}">
                <a16:creationId xmlns:a16="http://schemas.microsoft.com/office/drawing/2014/main" id="{3700221E-0C52-41B5-85BF-A7397E574088}"/>
              </a:ext>
            </a:extLst>
          </p:cNvPr>
          <p:cNvSpPr>
            <a:spLocks noGrp="1"/>
          </p:cNvSpPr>
          <p:nvPr>
            <p:ph type="subTitle" idx="1"/>
          </p:nvPr>
        </p:nvSpPr>
        <p:spPr>
          <a:xfrm>
            <a:off x="1519015" y="998297"/>
            <a:ext cx="9144000" cy="5516711"/>
          </a:xfrm>
        </p:spPr>
        <p:txBody>
          <a:bodyPr>
            <a:normAutofit/>
          </a:bodyPr>
          <a:lstStyle/>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Brons: 2 500 kr för säsongen 2023/24.1000 kr till spelaren och 1500 kr till förening</a:t>
            </a:r>
            <a:r>
              <a:rPr lang="sv-SE" sz="1600" dirty="0">
                <a:latin typeface="Arial" panose="020B0604020202020204" pitchFamily="34" charset="0"/>
                <a:cs typeface="Arial" panose="020B0604020202020204" pitchFamily="34" charset="0"/>
              </a:rPr>
              <a:t>. </a:t>
            </a:r>
            <a:endParaRPr lang="sv-SE"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Silver: 5 000 kr för säsongen 2023/24. 2 500 kronor till spelaren och 2500 kronor till föreningen. </a:t>
            </a:r>
            <a:endParaRPr lang="sv-SE" sz="1400" i="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Guld: 7 500 kr för säsongen 2023/24. 3500 kronor till spelaren och 4000 kronor till föreningen. </a:t>
            </a:r>
            <a:endParaRPr lang="sv-SE" sz="1400" i="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Rosa: 12 500 kr för säsongen 2023/24. 7000 till spelaren och 5500 till föreningen. </a:t>
            </a:r>
            <a:endParaRPr lang="sv-SE" sz="1400" i="1" dirty="0">
              <a:latin typeface="Arial" panose="020B0604020202020204" pitchFamily="34" charset="0"/>
              <a:cs typeface="Arial" panose="020B0604020202020204" pitchFamily="34" charset="0"/>
            </a:endParaRPr>
          </a:p>
          <a:p>
            <a:pPr algn="l"/>
            <a:r>
              <a:rPr lang="sv-SE" sz="1400" i="1" dirty="0">
                <a:latin typeface="Arial" panose="020B0604020202020204" pitchFamily="34" charset="0"/>
                <a:cs typeface="Arial" panose="020B0604020202020204" pitchFamily="34" charset="0"/>
              </a:rPr>
              <a:t>*Reklamskatt (6,9 %) samt produktionskostnad tillkommer, det senare faktureras direkt från tryckeri.</a:t>
            </a:r>
            <a:br>
              <a:rPr lang="sv-SE" sz="1400" i="1" dirty="0">
                <a:latin typeface="Arial" panose="020B0604020202020204" pitchFamily="34" charset="0"/>
                <a:cs typeface="Arial" panose="020B0604020202020204" pitchFamily="34" charset="0"/>
              </a:rPr>
            </a:br>
            <a:endParaRPr lang="sv-SE"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3541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81175</TotalTime>
  <Words>858</Words>
  <Application>Microsoft Office PowerPoint</Application>
  <PresentationFormat>Bredbild</PresentationFormat>
  <Paragraphs>120</Paragraphs>
  <Slides>10</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Algerian</vt:lpstr>
      <vt:lpstr>Arial</vt:lpstr>
      <vt:lpstr>Avenir Next LT Pro</vt:lpstr>
      <vt:lpstr>Calibri</vt:lpstr>
      <vt:lpstr>Gloss And Bloom</vt:lpstr>
      <vt:lpstr>Tw Cen MT</vt:lpstr>
      <vt:lpstr>Wingdings</vt:lpstr>
      <vt:lpstr>ShapesVTI</vt:lpstr>
      <vt:lpstr>Tillsammans är vi IBF Falun!</vt:lpstr>
      <vt:lpstr>Om IBF Falun Utveckling </vt:lpstr>
      <vt:lpstr>Elit och bredd </vt:lpstr>
      <vt:lpstr>Guide Arena är vårt hem</vt:lpstr>
      <vt:lpstr>Vårt förslag</vt:lpstr>
      <vt:lpstr>Vårt förslag</vt:lpstr>
      <vt:lpstr>Vårt förslag</vt:lpstr>
      <vt:lpstr>Vårt förslag</vt:lpstr>
      <vt:lpstr>Er investering</vt:lpstr>
      <vt:lpstr>Era kontaktpersoner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Partnerförslag</dc:title>
  <dc:creator>Daniel Lindkvist</dc:creator>
  <cp:lastModifiedBy>Joacim Svensson</cp:lastModifiedBy>
  <cp:revision>111</cp:revision>
  <dcterms:created xsi:type="dcterms:W3CDTF">2020-05-19T09:52:15Z</dcterms:created>
  <dcterms:modified xsi:type="dcterms:W3CDTF">2023-06-15T12:07:39Z</dcterms:modified>
</cp:coreProperties>
</file>